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6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39F13A-F2E5-419C-BA7C-D3AEF323D1DA}" type="doc">
      <dgm:prSet loTypeId="urn:microsoft.com/office/officeart/2008/layout/LinedList" loCatId="list" qsTypeId="urn:microsoft.com/office/officeart/2005/8/quickstyle/simple1" qsCatId="simple" csTypeId="urn:microsoft.com/office/officeart/2005/8/colors/accent3_2" csCatId="accent3"/>
      <dgm:spPr/>
      <dgm:t>
        <a:bodyPr/>
        <a:lstStyle/>
        <a:p>
          <a:endParaRPr lang="en-US"/>
        </a:p>
      </dgm:t>
    </dgm:pt>
    <dgm:pt modelId="{0F2422D9-9420-4536-B2EA-8ED1E64CA5E1}">
      <dgm:prSet/>
      <dgm:spPr/>
      <dgm:t>
        <a:bodyPr/>
        <a:lstStyle/>
        <a:p>
          <a:r>
            <a:rPr lang="en-US" dirty="0"/>
            <a:t>Medical providers help to provide screening and prevention services that keep people from becoming ill and help identify illnesses early to easily treat </a:t>
          </a:r>
        </a:p>
      </dgm:t>
    </dgm:pt>
    <dgm:pt modelId="{44D259C6-860B-4D8C-92F1-593CB71AB511}" type="parTrans" cxnId="{288C0FE7-6EE6-4B61-B242-F23EE1E90224}">
      <dgm:prSet/>
      <dgm:spPr/>
      <dgm:t>
        <a:bodyPr/>
        <a:lstStyle/>
        <a:p>
          <a:endParaRPr lang="en-US"/>
        </a:p>
      </dgm:t>
    </dgm:pt>
    <dgm:pt modelId="{B27B334E-81AE-44CF-8AA7-0CBA231FC752}" type="sibTrans" cxnId="{288C0FE7-6EE6-4B61-B242-F23EE1E90224}">
      <dgm:prSet/>
      <dgm:spPr/>
      <dgm:t>
        <a:bodyPr/>
        <a:lstStyle/>
        <a:p>
          <a:endParaRPr lang="en-US"/>
        </a:p>
      </dgm:t>
    </dgm:pt>
    <dgm:pt modelId="{7CCD8697-E6C4-4D50-B5CC-68412BBEDD25}">
      <dgm:prSet/>
      <dgm:spPr/>
      <dgm:t>
        <a:bodyPr/>
        <a:lstStyle/>
        <a:p>
          <a:r>
            <a:rPr lang="en-US"/>
            <a:t>Good population health; however, requires a vibrant public health and social service system preventing epidemics, making sure food, water sanitation, etc are safe</a:t>
          </a:r>
        </a:p>
      </dgm:t>
    </dgm:pt>
    <dgm:pt modelId="{BC721523-C62E-4D52-8030-7C5A6ED7C23D}" type="parTrans" cxnId="{5B090D4A-FCDC-4BF8-A605-2B629C4FC440}">
      <dgm:prSet/>
      <dgm:spPr/>
      <dgm:t>
        <a:bodyPr/>
        <a:lstStyle/>
        <a:p>
          <a:endParaRPr lang="en-US"/>
        </a:p>
      </dgm:t>
    </dgm:pt>
    <dgm:pt modelId="{2D72D78A-35EB-489E-9C5C-FDA3CF7B42F2}" type="sibTrans" cxnId="{5B090D4A-FCDC-4BF8-A605-2B629C4FC440}">
      <dgm:prSet/>
      <dgm:spPr/>
      <dgm:t>
        <a:bodyPr/>
        <a:lstStyle/>
        <a:p>
          <a:endParaRPr lang="en-US"/>
        </a:p>
      </dgm:t>
    </dgm:pt>
    <dgm:pt modelId="{1DC165FB-756D-4CAE-840D-A3965362144B}">
      <dgm:prSet/>
      <dgm:spPr/>
      <dgm:t>
        <a:bodyPr/>
        <a:lstStyle/>
        <a:p>
          <a:r>
            <a:rPr lang="en-US"/>
            <a:t>Monitoring environmental toxins and developing community based, public awareness, and education initiatives to help people eat healthy foods, exercise are just  few other components that contribute to healthy communities </a:t>
          </a:r>
        </a:p>
      </dgm:t>
    </dgm:pt>
    <dgm:pt modelId="{03E383DD-0207-4174-8D67-623C9B3D4EF4}" type="parTrans" cxnId="{BC3EE32A-1D11-4053-A568-3B79BF0F98DE}">
      <dgm:prSet/>
      <dgm:spPr/>
      <dgm:t>
        <a:bodyPr/>
        <a:lstStyle/>
        <a:p>
          <a:endParaRPr lang="en-US"/>
        </a:p>
      </dgm:t>
    </dgm:pt>
    <dgm:pt modelId="{5CC573B5-4900-4A3C-A186-EA3B841F87FE}" type="sibTrans" cxnId="{BC3EE32A-1D11-4053-A568-3B79BF0F98DE}">
      <dgm:prSet/>
      <dgm:spPr/>
      <dgm:t>
        <a:bodyPr/>
        <a:lstStyle/>
        <a:p>
          <a:endParaRPr lang="en-US"/>
        </a:p>
      </dgm:t>
    </dgm:pt>
    <dgm:pt modelId="{D12CCD7D-D807-4F88-872C-64D6CFC9D356}">
      <dgm:prSet/>
      <dgm:spPr/>
      <dgm:t>
        <a:bodyPr/>
        <a:lstStyle/>
        <a:p>
          <a:r>
            <a:rPr lang="en-US" dirty="0"/>
            <a:t>Adequate family incomes, high quality educational opportunities, and being socially connected are all key factors  that predict the health of a given person</a:t>
          </a:r>
        </a:p>
      </dgm:t>
    </dgm:pt>
    <dgm:pt modelId="{E020C7A2-E8B1-4333-B420-DBC52C2696C9}" type="parTrans" cxnId="{51D90F39-DB8A-487D-8A31-3BC9352B5E65}">
      <dgm:prSet/>
      <dgm:spPr/>
      <dgm:t>
        <a:bodyPr/>
        <a:lstStyle/>
        <a:p>
          <a:endParaRPr lang="en-US"/>
        </a:p>
      </dgm:t>
    </dgm:pt>
    <dgm:pt modelId="{60A93F38-9A14-4AAF-992B-89F26121088B}" type="sibTrans" cxnId="{51D90F39-DB8A-487D-8A31-3BC9352B5E65}">
      <dgm:prSet/>
      <dgm:spPr/>
      <dgm:t>
        <a:bodyPr/>
        <a:lstStyle/>
        <a:p>
          <a:endParaRPr lang="en-US"/>
        </a:p>
      </dgm:t>
    </dgm:pt>
    <dgm:pt modelId="{F217C25A-C787-435E-B14D-CACE7C623302}" type="pres">
      <dgm:prSet presAssocID="{2C39F13A-F2E5-419C-BA7C-D3AEF323D1DA}" presName="vert0" presStyleCnt="0">
        <dgm:presLayoutVars>
          <dgm:dir/>
          <dgm:animOne val="branch"/>
          <dgm:animLvl val="lvl"/>
        </dgm:presLayoutVars>
      </dgm:prSet>
      <dgm:spPr/>
      <dgm:t>
        <a:bodyPr/>
        <a:lstStyle/>
        <a:p>
          <a:endParaRPr lang="en-US"/>
        </a:p>
      </dgm:t>
    </dgm:pt>
    <dgm:pt modelId="{5747E377-9493-4415-9025-0A88D28409C8}" type="pres">
      <dgm:prSet presAssocID="{0F2422D9-9420-4536-B2EA-8ED1E64CA5E1}" presName="thickLine" presStyleLbl="alignNode1" presStyleIdx="0" presStyleCnt="4"/>
      <dgm:spPr/>
    </dgm:pt>
    <dgm:pt modelId="{74FDF2EF-A24D-4F6C-9553-A77863501FD0}" type="pres">
      <dgm:prSet presAssocID="{0F2422D9-9420-4536-B2EA-8ED1E64CA5E1}" presName="horz1" presStyleCnt="0"/>
      <dgm:spPr/>
    </dgm:pt>
    <dgm:pt modelId="{DB51EDDE-0059-4128-AC35-E0C6EA5C0F0F}" type="pres">
      <dgm:prSet presAssocID="{0F2422D9-9420-4536-B2EA-8ED1E64CA5E1}" presName="tx1" presStyleLbl="revTx" presStyleIdx="0" presStyleCnt="4"/>
      <dgm:spPr/>
      <dgm:t>
        <a:bodyPr/>
        <a:lstStyle/>
        <a:p>
          <a:endParaRPr lang="en-US"/>
        </a:p>
      </dgm:t>
    </dgm:pt>
    <dgm:pt modelId="{058E7809-5D9B-401E-98DC-6244AFD2CA55}" type="pres">
      <dgm:prSet presAssocID="{0F2422D9-9420-4536-B2EA-8ED1E64CA5E1}" presName="vert1" presStyleCnt="0"/>
      <dgm:spPr/>
    </dgm:pt>
    <dgm:pt modelId="{876535D0-C7B8-479D-B978-7192B9CF8962}" type="pres">
      <dgm:prSet presAssocID="{7CCD8697-E6C4-4D50-B5CC-68412BBEDD25}" presName="thickLine" presStyleLbl="alignNode1" presStyleIdx="1" presStyleCnt="4"/>
      <dgm:spPr/>
    </dgm:pt>
    <dgm:pt modelId="{9BAE572F-54E1-4A8D-AD55-73392ED07FDA}" type="pres">
      <dgm:prSet presAssocID="{7CCD8697-E6C4-4D50-B5CC-68412BBEDD25}" presName="horz1" presStyleCnt="0"/>
      <dgm:spPr/>
    </dgm:pt>
    <dgm:pt modelId="{91B22C73-C6F7-4D07-9878-0547E4EF50CA}" type="pres">
      <dgm:prSet presAssocID="{7CCD8697-E6C4-4D50-B5CC-68412BBEDD25}" presName="tx1" presStyleLbl="revTx" presStyleIdx="1" presStyleCnt="4"/>
      <dgm:spPr/>
      <dgm:t>
        <a:bodyPr/>
        <a:lstStyle/>
        <a:p>
          <a:endParaRPr lang="en-US"/>
        </a:p>
      </dgm:t>
    </dgm:pt>
    <dgm:pt modelId="{6105EFD0-C6D2-45B5-8947-8CB5F6153096}" type="pres">
      <dgm:prSet presAssocID="{7CCD8697-E6C4-4D50-B5CC-68412BBEDD25}" presName="vert1" presStyleCnt="0"/>
      <dgm:spPr/>
    </dgm:pt>
    <dgm:pt modelId="{A13A57C0-F3D9-4244-BDE8-0079041B9EEC}" type="pres">
      <dgm:prSet presAssocID="{1DC165FB-756D-4CAE-840D-A3965362144B}" presName="thickLine" presStyleLbl="alignNode1" presStyleIdx="2" presStyleCnt="4"/>
      <dgm:spPr/>
    </dgm:pt>
    <dgm:pt modelId="{9340E846-0CFF-4F3C-B60A-DA8AAF7C9413}" type="pres">
      <dgm:prSet presAssocID="{1DC165FB-756D-4CAE-840D-A3965362144B}" presName="horz1" presStyleCnt="0"/>
      <dgm:spPr/>
    </dgm:pt>
    <dgm:pt modelId="{71D8A058-4671-4C40-94BB-FD02EDF63BA4}" type="pres">
      <dgm:prSet presAssocID="{1DC165FB-756D-4CAE-840D-A3965362144B}" presName="tx1" presStyleLbl="revTx" presStyleIdx="2" presStyleCnt="4"/>
      <dgm:spPr/>
      <dgm:t>
        <a:bodyPr/>
        <a:lstStyle/>
        <a:p>
          <a:endParaRPr lang="en-US"/>
        </a:p>
      </dgm:t>
    </dgm:pt>
    <dgm:pt modelId="{7C9D9B23-3441-4BAF-A7E3-C60C2E92D5E4}" type="pres">
      <dgm:prSet presAssocID="{1DC165FB-756D-4CAE-840D-A3965362144B}" presName="vert1" presStyleCnt="0"/>
      <dgm:spPr/>
    </dgm:pt>
    <dgm:pt modelId="{492C88B0-F0F9-4FD6-AD3E-12A6068DD41D}" type="pres">
      <dgm:prSet presAssocID="{D12CCD7D-D807-4F88-872C-64D6CFC9D356}" presName="thickLine" presStyleLbl="alignNode1" presStyleIdx="3" presStyleCnt="4"/>
      <dgm:spPr/>
    </dgm:pt>
    <dgm:pt modelId="{66CF1094-3102-4B0E-B7F8-1D1C406D9E68}" type="pres">
      <dgm:prSet presAssocID="{D12CCD7D-D807-4F88-872C-64D6CFC9D356}" presName="horz1" presStyleCnt="0"/>
      <dgm:spPr/>
    </dgm:pt>
    <dgm:pt modelId="{1C51F489-BAC2-4C66-A1B7-7FFE0DAA7361}" type="pres">
      <dgm:prSet presAssocID="{D12CCD7D-D807-4F88-872C-64D6CFC9D356}" presName="tx1" presStyleLbl="revTx" presStyleIdx="3" presStyleCnt="4"/>
      <dgm:spPr/>
      <dgm:t>
        <a:bodyPr/>
        <a:lstStyle/>
        <a:p>
          <a:endParaRPr lang="en-US"/>
        </a:p>
      </dgm:t>
    </dgm:pt>
    <dgm:pt modelId="{7330059C-D8F7-4D02-9B3A-A91B87CFDE80}" type="pres">
      <dgm:prSet presAssocID="{D12CCD7D-D807-4F88-872C-64D6CFC9D356}" presName="vert1" presStyleCnt="0"/>
      <dgm:spPr/>
    </dgm:pt>
  </dgm:ptLst>
  <dgm:cxnLst>
    <dgm:cxn modelId="{E1088564-4C8C-48D1-BA9F-0E18D6B71F98}" type="presOf" srcId="{1DC165FB-756D-4CAE-840D-A3965362144B}" destId="{71D8A058-4671-4C40-94BB-FD02EDF63BA4}" srcOrd="0" destOrd="0" presId="urn:microsoft.com/office/officeart/2008/layout/LinedList"/>
    <dgm:cxn modelId="{5B090D4A-FCDC-4BF8-A605-2B629C4FC440}" srcId="{2C39F13A-F2E5-419C-BA7C-D3AEF323D1DA}" destId="{7CCD8697-E6C4-4D50-B5CC-68412BBEDD25}" srcOrd="1" destOrd="0" parTransId="{BC721523-C62E-4D52-8030-7C5A6ED7C23D}" sibTransId="{2D72D78A-35EB-489E-9C5C-FDA3CF7B42F2}"/>
    <dgm:cxn modelId="{225D8629-BD7E-41BB-8DA4-052C8F1F772F}" type="presOf" srcId="{7CCD8697-E6C4-4D50-B5CC-68412BBEDD25}" destId="{91B22C73-C6F7-4D07-9878-0547E4EF50CA}" srcOrd="0" destOrd="0" presId="urn:microsoft.com/office/officeart/2008/layout/LinedList"/>
    <dgm:cxn modelId="{BC3EE32A-1D11-4053-A568-3B79BF0F98DE}" srcId="{2C39F13A-F2E5-419C-BA7C-D3AEF323D1DA}" destId="{1DC165FB-756D-4CAE-840D-A3965362144B}" srcOrd="2" destOrd="0" parTransId="{03E383DD-0207-4174-8D67-623C9B3D4EF4}" sibTransId="{5CC573B5-4900-4A3C-A186-EA3B841F87FE}"/>
    <dgm:cxn modelId="{288C0FE7-6EE6-4B61-B242-F23EE1E90224}" srcId="{2C39F13A-F2E5-419C-BA7C-D3AEF323D1DA}" destId="{0F2422D9-9420-4536-B2EA-8ED1E64CA5E1}" srcOrd="0" destOrd="0" parTransId="{44D259C6-860B-4D8C-92F1-593CB71AB511}" sibTransId="{B27B334E-81AE-44CF-8AA7-0CBA231FC752}"/>
    <dgm:cxn modelId="{51C78609-92D8-4B33-ABB7-0A6FA8A7242C}" type="presOf" srcId="{D12CCD7D-D807-4F88-872C-64D6CFC9D356}" destId="{1C51F489-BAC2-4C66-A1B7-7FFE0DAA7361}" srcOrd="0" destOrd="0" presId="urn:microsoft.com/office/officeart/2008/layout/LinedList"/>
    <dgm:cxn modelId="{51D90F39-DB8A-487D-8A31-3BC9352B5E65}" srcId="{2C39F13A-F2E5-419C-BA7C-D3AEF323D1DA}" destId="{D12CCD7D-D807-4F88-872C-64D6CFC9D356}" srcOrd="3" destOrd="0" parTransId="{E020C7A2-E8B1-4333-B420-DBC52C2696C9}" sibTransId="{60A93F38-9A14-4AAF-992B-89F26121088B}"/>
    <dgm:cxn modelId="{8A4FCA70-025E-445D-9D0D-DAF86FA1D39D}" type="presOf" srcId="{2C39F13A-F2E5-419C-BA7C-D3AEF323D1DA}" destId="{F217C25A-C787-435E-B14D-CACE7C623302}" srcOrd="0" destOrd="0" presId="urn:microsoft.com/office/officeart/2008/layout/LinedList"/>
    <dgm:cxn modelId="{BD501673-48D1-4C1F-B619-4F04BA2BE2BD}" type="presOf" srcId="{0F2422D9-9420-4536-B2EA-8ED1E64CA5E1}" destId="{DB51EDDE-0059-4128-AC35-E0C6EA5C0F0F}" srcOrd="0" destOrd="0" presId="urn:microsoft.com/office/officeart/2008/layout/LinedList"/>
    <dgm:cxn modelId="{BC2E4535-7E2B-4836-ABFC-D6BB475369DB}" type="presParOf" srcId="{F217C25A-C787-435E-B14D-CACE7C623302}" destId="{5747E377-9493-4415-9025-0A88D28409C8}" srcOrd="0" destOrd="0" presId="urn:microsoft.com/office/officeart/2008/layout/LinedList"/>
    <dgm:cxn modelId="{5E1175FB-D837-48F0-8C1E-8750938940DB}" type="presParOf" srcId="{F217C25A-C787-435E-B14D-CACE7C623302}" destId="{74FDF2EF-A24D-4F6C-9553-A77863501FD0}" srcOrd="1" destOrd="0" presId="urn:microsoft.com/office/officeart/2008/layout/LinedList"/>
    <dgm:cxn modelId="{3275AF36-A340-46AE-8C44-DFE56A3FF0A2}" type="presParOf" srcId="{74FDF2EF-A24D-4F6C-9553-A77863501FD0}" destId="{DB51EDDE-0059-4128-AC35-E0C6EA5C0F0F}" srcOrd="0" destOrd="0" presId="urn:microsoft.com/office/officeart/2008/layout/LinedList"/>
    <dgm:cxn modelId="{3A3E5359-4F80-4C7D-9D5E-BA304D783F5C}" type="presParOf" srcId="{74FDF2EF-A24D-4F6C-9553-A77863501FD0}" destId="{058E7809-5D9B-401E-98DC-6244AFD2CA55}" srcOrd="1" destOrd="0" presId="urn:microsoft.com/office/officeart/2008/layout/LinedList"/>
    <dgm:cxn modelId="{EC91D92D-2EDA-4C7C-A700-077204E64B96}" type="presParOf" srcId="{F217C25A-C787-435E-B14D-CACE7C623302}" destId="{876535D0-C7B8-479D-B978-7192B9CF8962}" srcOrd="2" destOrd="0" presId="urn:microsoft.com/office/officeart/2008/layout/LinedList"/>
    <dgm:cxn modelId="{BA526247-8FF8-4FAF-A9DF-69C14E6791ED}" type="presParOf" srcId="{F217C25A-C787-435E-B14D-CACE7C623302}" destId="{9BAE572F-54E1-4A8D-AD55-73392ED07FDA}" srcOrd="3" destOrd="0" presId="urn:microsoft.com/office/officeart/2008/layout/LinedList"/>
    <dgm:cxn modelId="{16CF24C6-8A85-4FD8-A3E9-BDCBDD9B1B11}" type="presParOf" srcId="{9BAE572F-54E1-4A8D-AD55-73392ED07FDA}" destId="{91B22C73-C6F7-4D07-9878-0547E4EF50CA}" srcOrd="0" destOrd="0" presId="urn:microsoft.com/office/officeart/2008/layout/LinedList"/>
    <dgm:cxn modelId="{56E448C4-B550-47AE-90C0-A152E4AD8EE1}" type="presParOf" srcId="{9BAE572F-54E1-4A8D-AD55-73392ED07FDA}" destId="{6105EFD0-C6D2-45B5-8947-8CB5F6153096}" srcOrd="1" destOrd="0" presId="urn:microsoft.com/office/officeart/2008/layout/LinedList"/>
    <dgm:cxn modelId="{504335F4-BCE8-4A32-88F2-4B227DAC11C4}" type="presParOf" srcId="{F217C25A-C787-435E-B14D-CACE7C623302}" destId="{A13A57C0-F3D9-4244-BDE8-0079041B9EEC}" srcOrd="4" destOrd="0" presId="urn:microsoft.com/office/officeart/2008/layout/LinedList"/>
    <dgm:cxn modelId="{A2C0B881-96D3-474B-A478-465C4E97FD3E}" type="presParOf" srcId="{F217C25A-C787-435E-B14D-CACE7C623302}" destId="{9340E846-0CFF-4F3C-B60A-DA8AAF7C9413}" srcOrd="5" destOrd="0" presId="urn:microsoft.com/office/officeart/2008/layout/LinedList"/>
    <dgm:cxn modelId="{FC3C784C-C7C0-41D7-8CD5-A66D38EE8ABA}" type="presParOf" srcId="{9340E846-0CFF-4F3C-B60A-DA8AAF7C9413}" destId="{71D8A058-4671-4C40-94BB-FD02EDF63BA4}" srcOrd="0" destOrd="0" presId="urn:microsoft.com/office/officeart/2008/layout/LinedList"/>
    <dgm:cxn modelId="{D34B5417-26C3-42AC-A9B9-2BCF38209C2F}" type="presParOf" srcId="{9340E846-0CFF-4F3C-B60A-DA8AAF7C9413}" destId="{7C9D9B23-3441-4BAF-A7E3-C60C2E92D5E4}" srcOrd="1" destOrd="0" presId="urn:microsoft.com/office/officeart/2008/layout/LinedList"/>
    <dgm:cxn modelId="{F5D403C0-879F-4EC6-B1A8-6052F6CF20F2}" type="presParOf" srcId="{F217C25A-C787-435E-B14D-CACE7C623302}" destId="{492C88B0-F0F9-4FD6-AD3E-12A6068DD41D}" srcOrd="6" destOrd="0" presId="urn:microsoft.com/office/officeart/2008/layout/LinedList"/>
    <dgm:cxn modelId="{690D9B1D-59CC-4D99-80C3-92E2FBB3394F}" type="presParOf" srcId="{F217C25A-C787-435E-B14D-CACE7C623302}" destId="{66CF1094-3102-4B0E-B7F8-1D1C406D9E68}" srcOrd="7" destOrd="0" presId="urn:microsoft.com/office/officeart/2008/layout/LinedList"/>
    <dgm:cxn modelId="{CBC0A499-45F9-4B7F-9A5E-63FED2DDCFAB}" type="presParOf" srcId="{66CF1094-3102-4B0E-B7F8-1D1C406D9E68}" destId="{1C51F489-BAC2-4C66-A1B7-7FFE0DAA7361}" srcOrd="0" destOrd="0" presId="urn:microsoft.com/office/officeart/2008/layout/LinedList"/>
    <dgm:cxn modelId="{393C036A-16F2-4125-B67B-E54BC54BB56D}" type="presParOf" srcId="{66CF1094-3102-4B0E-B7F8-1D1C406D9E68}" destId="{7330059C-D8F7-4D02-9B3A-A91B87CFDE8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47E377-9493-4415-9025-0A88D28409C8}">
      <dsp:nvSpPr>
        <dsp:cNvPr id="0" name=""/>
        <dsp:cNvSpPr/>
      </dsp:nvSpPr>
      <dsp:spPr>
        <a:xfrm>
          <a:off x="0" y="0"/>
          <a:ext cx="10515600"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51EDDE-0059-4128-AC35-E0C6EA5C0F0F}">
      <dsp:nvSpPr>
        <dsp:cNvPr id="0" name=""/>
        <dsp:cNvSpPr/>
      </dsp:nvSpPr>
      <dsp:spPr>
        <a:xfrm>
          <a:off x="0" y="0"/>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dirty="0"/>
            <a:t>Medical providers help to provide screening and prevention services that keep people from becoming ill and help identify illnesses early to easily treat </a:t>
          </a:r>
        </a:p>
      </dsp:txBody>
      <dsp:txXfrm>
        <a:off x="0" y="0"/>
        <a:ext cx="10515600" cy="1087834"/>
      </dsp:txXfrm>
    </dsp:sp>
    <dsp:sp modelId="{876535D0-C7B8-479D-B978-7192B9CF8962}">
      <dsp:nvSpPr>
        <dsp:cNvPr id="0" name=""/>
        <dsp:cNvSpPr/>
      </dsp:nvSpPr>
      <dsp:spPr>
        <a:xfrm>
          <a:off x="0" y="1087834"/>
          <a:ext cx="10515600"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1B22C73-C6F7-4D07-9878-0547E4EF50CA}">
      <dsp:nvSpPr>
        <dsp:cNvPr id="0" name=""/>
        <dsp:cNvSpPr/>
      </dsp:nvSpPr>
      <dsp:spPr>
        <a:xfrm>
          <a:off x="0" y="1087834"/>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a:t>Good population health; however, requires a vibrant public health and social service system preventing epidemics, making sure food, water sanitation, etc are safe</a:t>
          </a:r>
        </a:p>
      </dsp:txBody>
      <dsp:txXfrm>
        <a:off x="0" y="1087834"/>
        <a:ext cx="10515600" cy="1087834"/>
      </dsp:txXfrm>
    </dsp:sp>
    <dsp:sp modelId="{A13A57C0-F3D9-4244-BDE8-0079041B9EEC}">
      <dsp:nvSpPr>
        <dsp:cNvPr id="0" name=""/>
        <dsp:cNvSpPr/>
      </dsp:nvSpPr>
      <dsp:spPr>
        <a:xfrm>
          <a:off x="0" y="2175669"/>
          <a:ext cx="10515600"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D8A058-4671-4C40-94BB-FD02EDF63BA4}">
      <dsp:nvSpPr>
        <dsp:cNvPr id="0" name=""/>
        <dsp:cNvSpPr/>
      </dsp:nvSpPr>
      <dsp:spPr>
        <a:xfrm>
          <a:off x="0" y="2175669"/>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a:t>Monitoring environmental toxins and developing community based, public awareness, and education initiatives to help people eat healthy foods, exercise are just  few other components that contribute to healthy communities </a:t>
          </a:r>
        </a:p>
      </dsp:txBody>
      <dsp:txXfrm>
        <a:off x="0" y="2175669"/>
        <a:ext cx="10515600" cy="1087834"/>
      </dsp:txXfrm>
    </dsp:sp>
    <dsp:sp modelId="{492C88B0-F0F9-4FD6-AD3E-12A6068DD41D}">
      <dsp:nvSpPr>
        <dsp:cNvPr id="0" name=""/>
        <dsp:cNvSpPr/>
      </dsp:nvSpPr>
      <dsp:spPr>
        <a:xfrm>
          <a:off x="0" y="3263503"/>
          <a:ext cx="10515600"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C51F489-BAC2-4C66-A1B7-7FFE0DAA7361}">
      <dsp:nvSpPr>
        <dsp:cNvPr id="0" name=""/>
        <dsp:cNvSpPr/>
      </dsp:nvSpPr>
      <dsp:spPr>
        <a:xfrm>
          <a:off x="0" y="3263503"/>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dirty="0"/>
            <a:t>Adequate family incomes, high quality educational opportunities, and being socially connected are all key factors  that predict the health of a given person</a:t>
          </a:r>
        </a:p>
      </dsp:txBody>
      <dsp:txXfrm>
        <a:off x="0" y="3263503"/>
        <a:ext cx="10515600" cy="108783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6F7CB-F79E-48F2-8217-EDC8873D602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49F95F7-51EA-482F-9717-2B88C380B1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2B57693-6FDE-4635-B9AD-769FE11D715A}"/>
              </a:ext>
            </a:extLst>
          </p:cNvPr>
          <p:cNvSpPr>
            <a:spLocks noGrp="1"/>
          </p:cNvSpPr>
          <p:nvPr>
            <p:ph type="dt" sz="half" idx="10"/>
          </p:nvPr>
        </p:nvSpPr>
        <p:spPr/>
        <p:txBody>
          <a:bodyPr/>
          <a:lstStyle/>
          <a:p>
            <a:fld id="{FF5FA9C2-8BCB-490F-9311-B43AED3FF6F5}" type="datetimeFigureOut">
              <a:rPr lang="en-US" smtClean="0"/>
              <a:t>1/19/2021</a:t>
            </a:fld>
            <a:endParaRPr lang="en-US"/>
          </a:p>
        </p:txBody>
      </p:sp>
      <p:sp>
        <p:nvSpPr>
          <p:cNvPr id="5" name="Footer Placeholder 4">
            <a:extLst>
              <a:ext uri="{FF2B5EF4-FFF2-40B4-BE49-F238E27FC236}">
                <a16:creationId xmlns:a16="http://schemas.microsoft.com/office/drawing/2014/main" id="{78F821B1-8865-4B98-AE73-7FB2C7D15F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937AB1-8700-4B70-9A97-01852DE010DF}"/>
              </a:ext>
            </a:extLst>
          </p:cNvPr>
          <p:cNvSpPr>
            <a:spLocks noGrp="1"/>
          </p:cNvSpPr>
          <p:nvPr>
            <p:ph type="sldNum" sz="quarter" idx="12"/>
          </p:nvPr>
        </p:nvSpPr>
        <p:spPr/>
        <p:txBody>
          <a:bodyPr/>
          <a:lstStyle/>
          <a:p>
            <a:fld id="{69DDD907-12C1-4B83-A600-551B6961DF66}" type="slidenum">
              <a:rPr lang="en-US" smtClean="0"/>
              <a:t>‹#›</a:t>
            </a:fld>
            <a:endParaRPr lang="en-US"/>
          </a:p>
        </p:txBody>
      </p:sp>
    </p:spTree>
    <p:extLst>
      <p:ext uri="{BB962C8B-B14F-4D97-AF65-F5344CB8AC3E}">
        <p14:creationId xmlns:p14="http://schemas.microsoft.com/office/powerpoint/2010/main" val="2008849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8A034-A561-45E9-995A-502A3EBB64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AA6840-5C20-4AB2-92A7-7943C43EE4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3C7629-13ED-4DAB-B6DE-A4F83E636B10}"/>
              </a:ext>
            </a:extLst>
          </p:cNvPr>
          <p:cNvSpPr>
            <a:spLocks noGrp="1"/>
          </p:cNvSpPr>
          <p:nvPr>
            <p:ph type="dt" sz="half" idx="10"/>
          </p:nvPr>
        </p:nvSpPr>
        <p:spPr/>
        <p:txBody>
          <a:bodyPr/>
          <a:lstStyle/>
          <a:p>
            <a:fld id="{FF5FA9C2-8BCB-490F-9311-B43AED3FF6F5}" type="datetimeFigureOut">
              <a:rPr lang="en-US" smtClean="0"/>
              <a:t>1/19/2021</a:t>
            </a:fld>
            <a:endParaRPr lang="en-US"/>
          </a:p>
        </p:txBody>
      </p:sp>
      <p:sp>
        <p:nvSpPr>
          <p:cNvPr id="5" name="Footer Placeholder 4">
            <a:extLst>
              <a:ext uri="{FF2B5EF4-FFF2-40B4-BE49-F238E27FC236}">
                <a16:creationId xmlns:a16="http://schemas.microsoft.com/office/drawing/2014/main" id="{B5B54D77-5AD9-4421-9DB0-7F559DB5C1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7AE61E-0444-4EA0-B56B-9C090F18C973}"/>
              </a:ext>
            </a:extLst>
          </p:cNvPr>
          <p:cNvSpPr>
            <a:spLocks noGrp="1"/>
          </p:cNvSpPr>
          <p:nvPr>
            <p:ph type="sldNum" sz="quarter" idx="12"/>
          </p:nvPr>
        </p:nvSpPr>
        <p:spPr/>
        <p:txBody>
          <a:bodyPr/>
          <a:lstStyle/>
          <a:p>
            <a:fld id="{69DDD907-12C1-4B83-A600-551B6961DF66}" type="slidenum">
              <a:rPr lang="en-US" smtClean="0"/>
              <a:t>‹#›</a:t>
            </a:fld>
            <a:endParaRPr lang="en-US"/>
          </a:p>
        </p:txBody>
      </p:sp>
    </p:spTree>
    <p:extLst>
      <p:ext uri="{BB962C8B-B14F-4D97-AF65-F5344CB8AC3E}">
        <p14:creationId xmlns:p14="http://schemas.microsoft.com/office/powerpoint/2010/main" val="59913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889A8B-5803-44CC-8D5F-96BC524EE10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364E59F-5D55-473C-BD70-252D980CCFC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488B0C-99E0-44A6-8B08-EB545E0A913D}"/>
              </a:ext>
            </a:extLst>
          </p:cNvPr>
          <p:cNvSpPr>
            <a:spLocks noGrp="1"/>
          </p:cNvSpPr>
          <p:nvPr>
            <p:ph type="dt" sz="half" idx="10"/>
          </p:nvPr>
        </p:nvSpPr>
        <p:spPr/>
        <p:txBody>
          <a:bodyPr/>
          <a:lstStyle/>
          <a:p>
            <a:fld id="{FF5FA9C2-8BCB-490F-9311-B43AED3FF6F5}" type="datetimeFigureOut">
              <a:rPr lang="en-US" smtClean="0"/>
              <a:t>1/19/2021</a:t>
            </a:fld>
            <a:endParaRPr lang="en-US"/>
          </a:p>
        </p:txBody>
      </p:sp>
      <p:sp>
        <p:nvSpPr>
          <p:cNvPr id="5" name="Footer Placeholder 4">
            <a:extLst>
              <a:ext uri="{FF2B5EF4-FFF2-40B4-BE49-F238E27FC236}">
                <a16:creationId xmlns:a16="http://schemas.microsoft.com/office/drawing/2014/main" id="{2A11D7D5-98E1-4EC5-998D-452088DCA8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16DD4F-4658-4E8D-8663-A5C6CF72B3B2}"/>
              </a:ext>
            </a:extLst>
          </p:cNvPr>
          <p:cNvSpPr>
            <a:spLocks noGrp="1"/>
          </p:cNvSpPr>
          <p:nvPr>
            <p:ph type="sldNum" sz="quarter" idx="12"/>
          </p:nvPr>
        </p:nvSpPr>
        <p:spPr/>
        <p:txBody>
          <a:bodyPr/>
          <a:lstStyle/>
          <a:p>
            <a:fld id="{69DDD907-12C1-4B83-A600-551B6961DF66}" type="slidenum">
              <a:rPr lang="en-US" smtClean="0"/>
              <a:t>‹#›</a:t>
            </a:fld>
            <a:endParaRPr lang="en-US"/>
          </a:p>
        </p:txBody>
      </p:sp>
    </p:spTree>
    <p:extLst>
      <p:ext uri="{BB962C8B-B14F-4D97-AF65-F5344CB8AC3E}">
        <p14:creationId xmlns:p14="http://schemas.microsoft.com/office/powerpoint/2010/main" val="1030365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6126C-3CB2-4E3D-AF06-8845B10C2F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C9999A-846B-423E-A294-FCC634D3F9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A5F68D-FD53-490A-84A1-7184612CCA69}"/>
              </a:ext>
            </a:extLst>
          </p:cNvPr>
          <p:cNvSpPr>
            <a:spLocks noGrp="1"/>
          </p:cNvSpPr>
          <p:nvPr>
            <p:ph type="dt" sz="half" idx="10"/>
          </p:nvPr>
        </p:nvSpPr>
        <p:spPr/>
        <p:txBody>
          <a:bodyPr/>
          <a:lstStyle/>
          <a:p>
            <a:fld id="{FF5FA9C2-8BCB-490F-9311-B43AED3FF6F5}" type="datetimeFigureOut">
              <a:rPr lang="en-US" smtClean="0"/>
              <a:t>1/19/2021</a:t>
            </a:fld>
            <a:endParaRPr lang="en-US"/>
          </a:p>
        </p:txBody>
      </p:sp>
      <p:sp>
        <p:nvSpPr>
          <p:cNvPr id="5" name="Footer Placeholder 4">
            <a:extLst>
              <a:ext uri="{FF2B5EF4-FFF2-40B4-BE49-F238E27FC236}">
                <a16:creationId xmlns:a16="http://schemas.microsoft.com/office/drawing/2014/main" id="{FA294823-15CB-4BF9-958F-4DFBE3EB07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09FDF1-027C-4A51-A8A4-EBE59288FB89}"/>
              </a:ext>
            </a:extLst>
          </p:cNvPr>
          <p:cNvSpPr>
            <a:spLocks noGrp="1"/>
          </p:cNvSpPr>
          <p:nvPr>
            <p:ph type="sldNum" sz="quarter" idx="12"/>
          </p:nvPr>
        </p:nvSpPr>
        <p:spPr/>
        <p:txBody>
          <a:bodyPr/>
          <a:lstStyle/>
          <a:p>
            <a:fld id="{69DDD907-12C1-4B83-A600-551B6961DF66}" type="slidenum">
              <a:rPr lang="en-US" smtClean="0"/>
              <a:t>‹#›</a:t>
            </a:fld>
            <a:endParaRPr lang="en-US"/>
          </a:p>
        </p:txBody>
      </p:sp>
    </p:spTree>
    <p:extLst>
      <p:ext uri="{BB962C8B-B14F-4D97-AF65-F5344CB8AC3E}">
        <p14:creationId xmlns:p14="http://schemas.microsoft.com/office/powerpoint/2010/main" val="538394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051CA-DAA1-48F4-82DD-36F95F685C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3756F41-B656-460C-BF7D-5BB5951562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63D7781-9034-44CB-93EA-C260E077EA87}"/>
              </a:ext>
            </a:extLst>
          </p:cNvPr>
          <p:cNvSpPr>
            <a:spLocks noGrp="1"/>
          </p:cNvSpPr>
          <p:nvPr>
            <p:ph type="dt" sz="half" idx="10"/>
          </p:nvPr>
        </p:nvSpPr>
        <p:spPr/>
        <p:txBody>
          <a:bodyPr/>
          <a:lstStyle/>
          <a:p>
            <a:fld id="{FF5FA9C2-8BCB-490F-9311-B43AED3FF6F5}" type="datetimeFigureOut">
              <a:rPr lang="en-US" smtClean="0"/>
              <a:t>1/19/2021</a:t>
            </a:fld>
            <a:endParaRPr lang="en-US"/>
          </a:p>
        </p:txBody>
      </p:sp>
      <p:sp>
        <p:nvSpPr>
          <p:cNvPr id="5" name="Footer Placeholder 4">
            <a:extLst>
              <a:ext uri="{FF2B5EF4-FFF2-40B4-BE49-F238E27FC236}">
                <a16:creationId xmlns:a16="http://schemas.microsoft.com/office/drawing/2014/main" id="{96D5C254-510A-42B5-9700-CD6318B257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72C8A8-A700-437A-87F2-2D12B22D847D}"/>
              </a:ext>
            </a:extLst>
          </p:cNvPr>
          <p:cNvSpPr>
            <a:spLocks noGrp="1"/>
          </p:cNvSpPr>
          <p:nvPr>
            <p:ph type="sldNum" sz="quarter" idx="12"/>
          </p:nvPr>
        </p:nvSpPr>
        <p:spPr/>
        <p:txBody>
          <a:bodyPr/>
          <a:lstStyle/>
          <a:p>
            <a:fld id="{69DDD907-12C1-4B83-A600-551B6961DF66}" type="slidenum">
              <a:rPr lang="en-US" smtClean="0"/>
              <a:t>‹#›</a:t>
            </a:fld>
            <a:endParaRPr lang="en-US"/>
          </a:p>
        </p:txBody>
      </p:sp>
    </p:spTree>
    <p:extLst>
      <p:ext uri="{BB962C8B-B14F-4D97-AF65-F5344CB8AC3E}">
        <p14:creationId xmlns:p14="http://schemas.microsoft.com/office/powerpoint/2010/main" val="1211252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E6E2E-6E79-46C1-8629-1AF61C7713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F62AD7-0C36-427E-9AB7-578208739F8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ABB532D-72D7-4220-855C-2B3B166A14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CE0B3F6-55A9-4E15-8CA6-C8D1D926F2D1}"/>
              </a:ext>
            </a:extLst>
          </p:cNvPr>
          <p:cNvSpPr>
            <a:spLocks noGrp="1"/>
          </p:cNvSpPr>
          <p:nvPr>
            <p:ph type="dt" sz="half" idx="10"/>
          </p:nvPr>
        </p:nvSpPr>
        <p:spPr/>
        <p:txBody>
          <a:bodyPr/>
          <a:lstStyle/>
          <a:p>
            <a:fld id="{FF5FA9C2-8BCB-490F-9311-B43AED3FF6F5}" type="datetimeFigureOut">
              <a:rPr lang="en-US" smtClean="0"/>
              <a:t>1/19/2021</a:t>
            </a:fld>
            <a:endParaRPr lang="en-US"/>
          </a:p>
        </p:txBody>
      </p:sp>
      <p:sp>
        <p:nvSpPr>
          <p:cNvPr id="6" name="Footer Placeholder 5">
            <a:extLst>
              <a:ext uri="{FF2B5EF4-FFF2-40B4-BE49-F238E27FC236}">
                <a16:creationId xmlns:a16="http://schemas.microsoft.com/office/drawing/2014/main" id="{79A7B1DD-33C7-4AA8-852E-6F4B0022D3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DE3A1D-00EF-4525-B07D-1190D8677864}"/>
              </a:ext>
            </a:extLst>
          </p:cNvPr>
          <p:cNvSpPr>
            <a:spLocks noGrp="1"/>
          </p:cNvSpPr>
          <p:nvPr>
            <p:ph type="sldNum" sz="quarter" idx="12"/>
          </p:nvPr>
        </p:nvSpPr>
        <p:spPr/>
        <p:txBody>
          <a:bodyPr/>
          <a:lstStyle/>
          <a:p>
            <a:fld id="{69DDD907-12C1-4B83-A600-551B6961DF66}" type="slidenum">
              <a:rPr lang="en-US" smtClean="0"/>
              <a:t>‹#›</a:t>
            </a:fld>
            <a:endParaRPr lang="en-US"/>
          </a:p>
        </p:txBody>
      </p:sp>
    </p:spTree>
    <p:extLst>
      <p:ext uri="{BB962C8B-B14F-4D97-AF65-F5344CB8AC3E}">
        <p14:creationId xmlns:p14="http://schemas.microsoft.com/office/powerpoint/2010/main" val="2525870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2DF6A-2864-4EEA-AA5E-126B3051C4B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F53EE9-558B-438E-8C06-7FA6F3DFCB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1E26240-375F-49E1-8BCB-E344CDC211A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CF74C19-4F06-408D-9A48-D414D4B71D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FB39F86-9C5F-46E4-AF11-E8434F14A78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47F6597-B34A-4F7A-9B46-2AB2F7517088}"/>
              </a:ext>
            </a:extLst>
          </p:cNvPr>
          <p:cNvSpPr>
            <a:spLocks noGrp="1"/>
          </p:cNvSpPr>
          <p:nvPr>
            <p:ph type="dt" sz="half" idx="10"/>
          </p:nvPr>
        </p:nvSpPr>
        <p:spPr/>
        <p:txBody>
          <a:bodyPr/>
          <a:lstStyle/>
          <a:p>
            <a:fld id="{FF5FA9C2-8BCB-490F-9311-B43AED3FF6F5}" type="datetimeFigureOut">
              <a:rPr lang="en-US" smtClean="0"/>
              <a:t>1/19/2021</a:t>
            </a:fld>
            <a:endParaRPr lang="en-US"/>
          </a:p>
        </p:txBody>
      </p:sp>
      <p:sp>
        <p:nvSpPr>
          <p:cNvPr id="8" name="Footer Placeholder 7">
            <a:extLst>
              <a:ext uri="{FF2B5EF4-FFF2-40B4-BE49-F238E27FC236}">
                <a16:creationId xmlns:a16="http://schemas.microsoft.com/office/drawing/2014/main" id="{045BD4EB-DD67-4314-B5BA-B51CB28CE09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9FF0671-985D-438B-8032-F7293B5012BA}"/>
              </a:ext>
            </a:extLst>
          </p:cNvPr>
          <p:cNvSpPr>
            <a:spLocks noGrp="1"/>
          </p:cNvSpPr>
          <p:nvPr>
            <p:ph type="sldNum" sz="quarter" idx="12"/>
          </p:nvPr>
        </p:nvSpPr>
        <p:spPr/>
        <p:txBody>
          <a:bodyPr/>
          <a:lstStyle/>
          <a:p>
            <a:fld id="{69DDD907-12C1-4B83-A600-551B6961DF66}" type="slidenum">
              <a:rPr lang="en-US" smtClean="0"/>
              <a:t>‹#›</a:t>
            </a:fld>
            <a:endParaRPr lang="en-US"/>
          </a:p>
        </p:txBody>
      </p:sp>
    </p:spTree>
    <p:extLst>
      <p:ext uri="{BB962C8B-B14F-4D97-AF65-F5344CB8AC3E}">
        <p14:creationId xmlns:p14="http://schemas.microsoft.com/office/powerpoint/2010/main" val="678908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2CFF7-2253-48D3-AD3F-E9F88D8DD2C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B7A32D-5AE1-41BE-AA67-785D000D7FAE}"/>
              </a:ext>
            </a:extLst>
          </p:cNvPr>
          <p:cNvSpPr>
            <a:spLocks noGrp="1"/>
          </p:cNvSpPr>
          <p:nvPr>
            <p:ph type="dt" sz="half" idx="10"/>
          </p:nvPr>
        </p:nvSpPr>
        <p:spPr/>
        <p:txBody>
          <a:bodyPr/>
          <a:lstStyle/>
          <a:p>
            <a:fld id="{FF5FA9C2-8BCB-490F-9311-B43AED3FF6F5}" type="datetimeFigureOut">
              <a:rPr lang="en-US" smtClean="0"/>
              <a:t>1/19/2021</a:t>
            </a:fld>
            <a:endParaRPr lang="en-US"/>
          </a:p>
        </p:txBody>
      </p:sp>
      <p:sp>
        <p:nvSpPr>
          <p:cNvPr id="4" name="Footer Placeholder 3">
            <a:extLst>
              <a:ext uri="{FF2B5EF4-FFF2-40B4-BE49-F238E27FC236}">
                <a16:creationId xmlns:a16="http://schemas.microsoft.com/office/drawing/2014/main" id="{AE727D5F-7E35-481D-A3D4-730B35823A3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270F972-B766-417E-BB59-6208A23337D6}"/>
              </a:ext>
            </a:extLst>
          </p:cNvPr>
          <p:cNvSpPr>
            <a:spLocks noGrp="1"/>
          </p:cNvSpPr>
          <p:nvPr>
            <p:ph type="sldNum" sz="quarter" idx="12"/>
          </p:nvPr>
        </p:nvSpPr>
        <p:spPr/>
        <p:txBody>
          <a:bodyPr/>
          <a:lstStyle/>
          <a:p>
            <a:fld id="{69DDD907-12C1-4B83-A600-551B6961DF66}" type="slidenum">
              <a:rPr lang="en-US" smtClean="0"/>
              <a:t>‹#›</a:t>
            </a:fld>
            <a:endParaRPr lang="en-US"/>
          </a:p>
        </p:txBody>
      </p:sp>
    </p:spTree>
    <p:extLst>
      <p:ext uri="{BB962C8B-B14F-4D97-AF65-F5344CB8AC3E}">
        <p14:creationId xmlns:p14="http://schemas.microsoft.com/office/powerpoint/2010/main" val="1600411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2599945-7DB0-428A-AA78-DD22B22E12E1}"/>
              </a:ext>
            </a:extLst>
          </p:cNvPr>
          <p:cNvSpPr>
            <a:spLocks noGrp="1"/>
          </p:cNvSpPr>
          <p:nvPr>
            <p:ph type="dt" sz="half" idx="10"/>
          </p:nvPr>
        </p:nvSpPr>
        <p:spPr/>
        <p:txBody>
          <a:bodyPr/>
          <a:lstStyle/>
          <a:p>
            <a:fld id="{FF5FA9C2-8BCB-490F-9311-B43AED3FF6F5}" type="datetimeFigureOut">
              <a:rPr lang="en-US" smtClean="0"/>
              <a:t>1/19/2021</a:t>
            </a:fld>
            <a:endParaRPr lang="en-US"/>
          </a:p>
        </p:txBody>
      </p:sp>
      <p:sp>
        <p:nvSpPr>
          <p:cNvPr id="3" name="Footer Placeholder 2">
            <a:extLst>
              <a:ext uri="{FF2B5EF4-FFF2-40B4-BE49-F238E27FC236}">
                <a16:creationId xmlns:a16="http://schemas.microsoft.com/office/drawing/2014/main" id="{1614A4DC-C827-45BA-828B-C2965FCF8A5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E46EA5A-D418-42C0-AEB7-A4E83453BA0F}"/>
              </a:ext>
            </a:extLst>
          </p:cNvPr>
          <p:cNvSpPr>
            <a:spLocks noGrp="1"/>
          </p:cNvSpPr>
          <p:nvPr>
            <p:ph type="sldNum" sz="quarter" idx="12"/>
          </p:nvPr>
        </p:nvSpPr>
        <p:spPr/>
        <p:txBody>
          <a:bodyPr/>
          <a:lstStyle/>
          <a:p>
            <a:fld id="{69DDD907-12C1-4B83-A600-551B6961DF66}" type="slidenum">
              <a:rPr lang="en-US" smtClean="0"/>
              <a:t>‹#›</a:t>
            </a:fld>
            <a:endParaRPr lang="en-US"/>
          </a:p>
        </p:txBody>
      </p:sp>
    </p:spTree>
    <p:extLst>
      <p:ext uri="{BB962C8B-B14F-4D97-AF65-F5344CB8AC3E}">
        <p14:creationId xmlns:p14="http://schemas.microsoft.com/office/powerpoint/2010/main" val="753565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87281-BB5C-4616-9923-FE437575DF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5842DC3-3249-4D52-BB43-5CD510B6DB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675711-9F4D-4283-8259-7DD7F52234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1C75A5-92D4-4D6C-9A22-134902322F50}"/>
              </a:ext>
            </a:extLst>
          </p:cNvPr>
          <p:cNvSpPr>
            <a:spLocks noGrp="1"/>
          </p:cNvSpPr>
          <p:nvPr>
            <p:ph type="dt" sz="half" idx="10"/>
          </p:nvPr>
        </p:nvSpPr>
        <p:spPr/>
        <p:txBody>
          <a:bodyPr/>
          <a:lstStyle/>
          <a:p>
            <a:fld id="{FF5FA9C2-8BCB-490F-9311-B43AED3FF6F5}" type="datetimeFigureOut">
              <a:rPr lang="en-US" smtClean="0"/>
              <a:t>1/19/2021</a:t>
            </a:fld>
            <a:endParaRPr lang="en-US"/>
          </a:p>
        </p:txBody>
      </p:sp>
      <p:sp>
        <p:nvSpPr>
          <p:cNvPr id="6" name="Footer Placeholder 5">
            <a:extLst>
              <a:ext uri="{FF2B5EF4-FFF2-40B4-BE49-F238E27FC236}">
                <a16:creationId xmlns:a16="http://schemas.microsoft.com/office/drawing/2014/main" id="{255157C9-C40C-4AB5-8683-BCBD3E36D0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AD1F14-7245-4B78-A457-1A8FD66EAA81}"/>
              </a:ext>
            </a:extLst>
          </p:cNvPr>
          <p:cNvSpPr>
            <a:spLocks noGrp="1"/>
          </p:cNvSpPr>
          <p:nvPr>
            <p:ph type="sldNum" sz="quarter" idx="12"/>
          </p:nvPr>
        </p:nvSpPr>
        <p:spPr/>
        <p:txBody>
          <a:bodyPr/>
          <a:lstStyle/>
          <a:p>
            <a:fld id="{69DDD907-12C1-4B83-A600-551B6961DF66}" type="slidenum">
              <a:rPr lang="en-US" smtClean="0"/>
              <a:t>‹#›</a:t>
            </a:fld>
            <a:endParaRPr lang="en-US"/>
          </a:p>
        </p:txBody>
      </p:sp>
    </p:spTree>
    <p:extLst>
      <p:ext uri="{BB962C8B-B14F-4D97-AF65-F5344CB8AC3E}">
        <p14:creationId xmlns:p14="http://schemas.microsoft.com/office/powerpoint/2010/main" val="951914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C6CDB-38D0-4BE2-93F3-C931C179B5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EF69087-16C0-4D65-A288-0082B7DADF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7C9BCBF-E782-4C24-9CB3-DD073C0B73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F994D1-7F9E-4669-B89F-DE823C625197}"/>
              </a:ext>
            </a:extLst>
          </p:cNvPr>
          <p:cNvSpPr>
            <a:spLocks noGrp="1"/>
          </p:cNvSpPr>
          <p:nvPr>
            <p:ph type="dt" sz="half" idx="10"/>
          </p:nvPr>
        </p:nvSpPr>
        <p:spPr/>
        <p:txBody>
          <a:bodyPr/>
          <a:lstStyle/>
          <a:p>
            <a:fld id="{FF5FA9C2-8BCB-490F-9311-B43AED3FF6F5}" type="datetimeFigureOut">
              <a:rPr lang="en-US" smtClean="0"/>
              <a:t>1/19/2021</a:t>
            </a:fld>
            <a:endParaRPr lang="en-US"/>
          </a:p>
        </p:txBody>
      </p:sp>
      <p:sp>
        <p:nvSpPr>
          <p:cNvPr id="6" name="Footer Placeholder 5">
            <a:extLst>
              <a:ext uri="{FF2B5EF4-FFF2-40B4-BE49-F238E27FC236}">
                <a16:creationId xmlns:a16="http://schemas.microsoft.com/office/drawing/2014/main" id="{6259DDA9-70E0-4650-BE90-F2FEC24BAF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E1A63D-C0E1-41C4-829E-1706BF75186B}"/>
              </a:ext>
            </a:extLst>
          </p:cNvPr>
          <p:cNvSpPr>
            <a:spLocks noGrp="1"/>
          </p:cNvSpPr>
          <p:nvPr>
            <p:ph type="sldNum" sz="quarter" idx="12"/>
          </p:nvPr>
        </p:nvSpPr>
        <p:spPr/>
        <p:txBody>
          <a:bodyPr/>
          <a:lstStyle/>
          <a:p>
            <a:fld id="{69DDD907-12C1-4B83-A600-551B6961DF66}" type="slidenum">
              <a:rPr lang="en-US" smtClean="0"/>
              <a:t>‹#›</a:t>
            </a:fld>
            <a:endParaRPr lang="en-US"/>
          </a:p>
        </p:txBody>
      </p:sp>
    </p:spTree>
    <p:extLst>
      <p:ext uri="{BB962C8B-B14F-4D97-AF65-F5344CB8AC3E}">
        <p14:creationId xmlns:p14="http://schemas.microsoft.com/office/powerpoint/2010/main" val="1895976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4D2BE9-EBF2-4B4C-9038-411049FBDF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54BE7DD-6C1C-478F-85A3-2ABCB2CA01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22840D-00BB-4B7A-A17E-EF3D38CEA9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5FA9C2-8BCB-490F-9311-B43AED3FF6F5}" type="datetimeFigureOut">
              <a:rPr lang="en-US" smtClean="0"/>
              <a:t>1/19/2021</a:t>
            </a:fld>
            <a:endParaRPr lang="en-US"/>
          </a:p>
        </p:txBody>
      </p:sp>
      <p:sp>
        <p:nvSpPr>
          <p:cNvPr id="5" name="Footer Placeholder 4">
            <a:extLst>
              <a:ext uri="{FF2B5EF4-FFF2-40B4-BE49-F238E27FC236}">
                <a16:creationId xmlns:a16="http://schemas.microsoft.com/office/drawing/2014/main" id="{B8D06EDB-6557-496E-A2EB-1C741A0522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1A883AA-AC42-44E1-B4BC-88076DDE8B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DDD907-12C1-4B83-A600-551B6961DF66}" type="slidenum">
              <a:rPr lang="en-US" smtClean="0"/>
              <a:t>‹#›</a:t>
            </a:fld>
            <a:endParaRPr lang="en-US"/>
          </a:p>
        </p:txBody>
      </p:sp>
    </p:spTree>
    <p:extLst>
      <p:ext uri="{BB962C8B-B14F-4D97-AF65-F5344CB8AC3E}">
        <p14:creationId xmlns:p14="http://schemas.microsoft.com/office/powerpoint/2010/main" val="1903925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18" name="Group 7">
            <a:extLst>
              <a:ext uri="{FF2B5EF4-FFF2-40B4-BE49-F238E27FC236}">
                <a16:creationId xmlns:a16="http://schemas.microsoft.com/office/drawing/2014/main" id="{D2C4BFA1-2075-4901-9E24-E41D1FDD51FD}"/>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9" name="Oval 5">
              <a:extLst>
                <a:ext uri="{FF2B5EF4-FFF2-40B4-BE49-F238E27FC236}">
                  <a16:creationId xmlns:a16="http://schemas.microsoft.com/office/drawing/2014/main" id="{985A7375-E3AF-4F5C-85AE-17E8832952CA}"/>
                </a:ext>
                <a:ext uri="{C183D7F6-B498-43B3-948B-1728B52AA6E4}">
                  <adec:decorative xmlns=""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sp>
        <p:sp>
          <p:nvSpPr>
            <p:cNvPr id="19" name="Oval 9">
              <a:extLst>
                <a:ext uri="{FF2B5EF4-FFF2-40B4-BE49-F238E27FC236}">
                  <a16:creationId xmlns:a16="http://schemas.microsoft.com/office/drawing/2014/main" id="{F0307F65-8304-4FA8-A841-D4D7625411BE}"/>
                </a:ext>
                <a:ext uri="{C183D7F6-B498-43B3-948B-1728B52AA6E4}">
                  <adec:decorative xmlns=""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sp>
        <p:sp>
          <p:nvSpPr>
            <p:cNvPr id="11" name="Oval 5">
              <a:extLst>
                <a:ext uri="{FF2B5EF4-FFF2-40B4-BE49-F238E27FC236}">
                  <a16:creationId xmlns:a16="http://schemas.microsoft.com/office/drawing/2014/main" id="{C8B8394C-136F-4E05-A002-D93A5E79CD50}"/>
                </a:ext>
                <a:ext uri="{C183D7F6-B498-43B3-948B-1728B52AA6E4}">
                  <adec:decorative xmlns=""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sp>
      </p:grpSp>
      <p:sp>
        <p:nvSpPr>
          <p:cNvPr id="3" name="Subtitle 2">
            <a:extLst>
              <a:ext uri="{FF2B5EF4-FFF2-40B4-BE49-F238E27FC236}">
                <a16:creationId xmlns:a16="http://schemas.microsoft.com/office/drawing/2014/main" id="{32C81815-18E5-4D62-8D9E-B42CD9B86988}"/>
              </a:ext>
            </a:extLst>
          </p:cNvPr>
          <p:cNvSpPr>
            <a:spLocks noGrp="1"/>
          </p:cNvSpPr>
          <p:nvPr>
            <p:ph type="subTitle" idx="1"/>
          </p:nvPr>
        </p:nvSpPr>
        <p:spPr>
          <a:xfrm>
            <a:off x="1524000" y="4605338"/>
            <a:ext cx="9144000" cy="1278626"/>
          </a:xfrm>
        </p:spPr>
        <p:txBody>
          <a:bodyPr>
            <a:noAutofit/>
          </a:bodyPr>
          <a:lstStyle/>
          <a:p>
            <a:r>
              <a:rPr lang="en-US" sz="2800" dirty="0"/>
              <a:t>Presented by: Dr. Vanessa Nicholson, DrPH, MPH </a:t>
            </a:r>
          </a:p>
          <a:p>
            <a:r>
              <a:rPr lang="en-US" sz="2800" dirty="0"/>
              <a:t>HLT </a:t>
            </a:r>
            <a:r>
              <a:rPr lang="en-US" sz="2800" dirty="0" smtClean="0"/>
              <a:t>4320 </a:t>
            </a:r>
            <a:r>
              <a:rPr lang="en-US" sz="2800" dirty="0"/>
              <a:t>Administration of Health Care Services </a:t>
            </a:r>
          </a:p>
          <a:p>
            <a:r>
              <a:rPr lang="en-US" sz="2800" dirty="0" smtClean="0"/>
              <a:t>Jan 19, 2021 </a:t>
            </a:r>
            <a:endParaRPr lang="en-US" sz="2800" dirty="0"/>
          </a:p>
        </p:txBody>
      </p:sp>
      <p:sp>
        <p:nvSpPr>
          <p:cNvPr id="13" name="Rectangle 12">
            <a:extLst>
              <a:ext uri="{FF2B5EF4-FFF2-40B4-BE49-F238E27FC236}">
                <a16:creationId xmlns:a16="http://schemas.microsoft.com/office/drawing/2014/main" id="{053FB2EE-284F-4C87-AB3D-BBF87A9FAB9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65B42390-6805-466F-A000-DBD05B517317}"/>
              </a:ext>
            </a:extLst>
          </p:cNvPr>
          <p:cNvSpPr>
            <a:spLocks noGrp="1"/>
          </p:cNvSpPr>
          <p:nvPr>
            <p:ph type="ctrTitle"/>
          </p:nvPr>
        </p:nvSpPr>
        <p:spPr>
          <a:xfrm>
            <a:off x="1524000" y="2776538"/>
            <a:ext cx="9144000" cy="1381188"/>
          </a:xfrm>
        </p:spPr>
        <p:txBody>
          <a:bodyPr anchor="ctr">
            <a:normAutofit/>
          </a:bodyPr>
          <a:lstStyle/>
          <a:p>
            <a:r>
              <a:rPr lang="en-US" sz="4000">
                <a:solidFill>
                  <a:schemeClr val="bg2"/>
                </a:solidFill>
              </a:rPr>
              <a:t>The Challenge of Health Care Delivery and Health Policy </a:t>
            </a:r>
          </a:p>
        </p:txBody>
      </p:sp>
    </p:spTree>
    <p:extLst>
      <p:ext uri="{BB962C8B-B14F-4D97-AF65-F5344CB8AC3E}">
        <p14:creationId xmlns:p14="http://schemas.microsoft.com/office/powerpoint/2010/main" val="381481586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CC15F-AD70-4F1C-A829-BF46F7158BD5}"/>
              </a:ext>
            </a:extLst>
          </p:cNvPr>
          <p:cNvSpPr>
            <a:spLocks noGrp="1"/>
          </p:cNvSpPr>
          <p:nvPr>
            <p:ph type="title"/>
          </p:nvPr>
        </p:nvSpPr>
        <p:spPr/>
        <p:txBody>
          <a:bodyPr/>
          <a:lstStyle/>
          <a:p>
            <a:r>
              <a:rPr lang="en-US" dirty="0"/>
              <a:t>Major Issues and Concerns </a:t>
            </a:r>
          </a:p>
        </p:txBody>
      </p:sp>
      <p:sp>
        <p:nvSpPr>
          <p:cNvPr id="3" name="Content Placeholder 2">
            <a:extLst>
              <a:ext uri="{FF2B5EF4-FFF2-40B4-BE49-F238E27FC236}">
                <a16:creationId xmlns:a16="http://schemas.microsoft.com/office/drawing/2014/main" id="{03D3758C-3A9D-4E60-86BD-C3707FA2587C}"/>
              </a:ext>
            </a:extLst>
          </p:cNvPr>
          <p:cNvSpPr>
            <a:spLocks noGrp="1"/>
          </p:cNvSpPr>
          <p:nvPr>
            <p:ph idx="1"/>
          </p:nvPr>
        </p:nvSpPr>
        <p:spPr/>
        <p:txBody>
          <a:bodyPr/>
          <a:lstStyle/>
          <a:p>
            <a:pPr marL="0" indent="0">
              <a:buNone/>
            </a:pPr>
            <a:r>
              <a:rPr lang="en-US" dirty="0"/>
              <a:t>Improving the public health system</a:t>
            </a:r>
          </a:p>
          <a:p>
            <a:r>
              <a:rPr lang="en-US" dirty="0"/>
              <a:t>The governmental public health infrastructure maintains population health and regulates aspects of the health care delivery system</a:t>
            </a:r>
          </a:p>
          <a:p>
            <a:r>
              <a:rPr lang="en-US" dirty="0"/>
              <a:t>State and local health departments monitor the health of residents, provide a wide range of preventive services, and regulate health care providers and businesses </a:t>
            </a:r>
          </a:p>
          <a:p>
            <a:r>
              <a:rPr lang="en-US" dirty="0"/>
              <a:t>The effectiveness and funding of state, municipal, and county health departments vary widely</a:t>
            </a:r>
          </a:p>
        </p:txBody>
      </p:sp>
    </p:spTree>
    <p:extLst>
      <p:ext uri="{BB962C8B-B14F-4D97-AF65-F5344CB8AC3E}">
        <p14:creationId xmlns:p14="http://schemas.microsoft.com/office/powerpoint/2010/main" val="2126918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701C9-BCAE-4381-A73D-81269407FD79}"/>
              </a:ext>
            </a:extLst>
          </p:cNvPr>
          <p:cNvSpPr>
            <a:spLocks noGrp="1"/>
          </p:cNvSpPr>
          <p:nvPr>
            <p:ph type="title"/>
          </p:nvPr>
        </p:nvSpPr>
        <p:spPr/>
        <p:txBody>
          <a:bodyPr/>
          <a:lstStyle/>
          <a:p>
            <a:r>
              <a:rPr lang="en-US" dirty="0"/>
              <a:t>Major Issues and Concerns </a:t>
            </a:r>
          </a:p>
        </p:txBody>
      </p:sp>
      <p:sp>
        <p:nvSpPr>
          <p:cNvPr id="3" name="Content Placeholder 2">
            <a:extLst>
              <a:ext uri="{FF2B5EF4-FFF2-40B4-BE49-F238E27FC236}">
                <a16:creationId xmlns:a16="http://schemas.microsoft.com/office/drawing/2014/main" id="{1AFD9144-134D-48FB-8612-1CD0B41D5B43}"/>
              </a:ext>
            </a:extLst>
          </p:cNvPr>
          <p:cNvSpPr>
            <a:spLocks noGrp="1"/>
          </p:cNvSpPr>
          <p:nvPr>
            <p:ph idx="1"/>
          </p:nvPr>
        </p:nvSpPr>
        <p:spPr/>
        <p:txBody>
          <a:bodyPr/>
          <a:lstStyle/>
          <a:p>
            <a:pPr marL="0" indent="0">
              <a:buNone/>
            </a:pPr>
            <a:r>
              <a:rPr lang="en-US" dirty="0"/>
              <a:t>Improving the coordination, transparency, and accountability of medical care</a:t>
            </a:r>
          </a:p>
          <a:p>
            <a:r>
              <a:rPr lang="en-US" dirty="0"/>
              <a:t>Problems of quality, cost, and access are caused by fragmentation and lack of coordination at the community level and the fragmentation exist within and between health care organizations </a:t>
            </a:r>
          </a:p>
          <a:p>
            <a:r>
              <a:rPr lang="en-US" dirty="0"/>
              <a:t>It is affected </a:t>
            </a:r>
            <a:r>
              <a:rPr lang="en-US" dirty="0" err="1"/>
              <a:t>bya</a:t>
            </a:r>
            <a:r>
              <a:rPr lang="en-US" dirty="0"/>
              <a:t>  lack of integrated and electronic record systems and by a lack of cooperative relationships among different types of providers who treat the same patient (i.e. primary care physicians, hospitals, and specialty physicians often fail to work as teams or in coordinated ways </a:t>
            </a:r>
          </a:p>
        </p:txBody>
      </p:sp>
    </p:spTree>
    <p:extLst>
      <p:ext uri="{BB962C8B-B14F-4D97-AF65-F5344CB8AC3E}">
        <p14:creationId xmlns:p14="http://schemas.microsoft.com/office/powerpoint/2010/main" val="31486796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27AB1-0642-4716-9BD4-FC144037C137}"/>
              </a:ext>
            </a:extLst>
          </p:cNvPr>
          <p:cNvSpPr>
            <a:spLocks noGrp="1"/>
          </p:cNvSpPr>
          <p:nvPr>
            <p:ph type="title"/>
          </p:nvPr>
        </p:nvSpPr>
        <p:spPr/>
        <p:txBody>
          <a:bodyPr/>
          <a:lstStyle/>
          <a:p>
            <a:r>
              <a:rPr lang="en-US" dirty="0"/>
              <a:t>Major Issues and Concerns </a:t>
            </a:r>
          </a:p>
        </p:txBody>
      </p:sp>
      <p:sp>
        <p:nvSpPr>
          <p:cNvPr id="3" name="Content Placeholder 2">
            <a:extLst>
              <a:ext uri="{FF2B5EF4-FFF2-40B4-BE49-F238E27FC236}">
                <a16:creationId xmlns:a16="http://schemas.microsoft.com/office/drawing/2014/main" id="{049516D3-A97B-42FF-9A5E-FB3C0DFB6AC3}"/>
              </a:ext>
            </a:extLst>
          </p:cNvPr>
          <p:cNvSpPr>
            <a:spLocks noGrp="1"/>
          </p:cNvSpPr>
          <p:nvPr>
            <p:ph idx="1"/>
          </p:nvPr>
        </p:nvSpPr>
        <p:spPr/>
        <p:txBody>
          <a:bodyPr/>
          <a:lstStyle/>
          <a:p>
            <a:pPr marL="0" indent="0">
              <a:buNone/>
            </a:pPr>
            <a:r>
              <a:rPr lang="en-US" dirty="0"/>
              <a:t>Improving the coordination, transparency, and accountability of medical care (continued) </a:t>
            </a:r>
          </a:p>
          <a:p>
            <a:r>
              <a:rPr lang="en-US" dirty="0"/>
              <a:t>Consumers are often not given all the information they deserve to make adequate medical choices </a:t>
            </a:r>
          </a:p>
          <a:p>
            <a:r>
              <a:rPr lang="en-US" dirty="0"/>
              <a:t>Providers often refuse to reveal the prices they will charge patients, second opinions are still not encouraged as frequently as they should and patients often do not get clear explanations of treatment options or the pros and cons of these options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212749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56E3-01F6-4AF3-A9FB-1BA262D45E1E}"/>
              </a:ext>
            </a:extLst>
          </p:cNvPr>
          <p:cNvSpPr>
            <a:spLocks noGrp="1"/>
          </p:cNvSpPr>
          <p:nvPr>
            <p:ph type="title"/>
          </p:nvPr>
        </p:nvSpPr>
        <p:spPr/>
        <p:txBody>
          <a:bodyPr/>
          <a:lstStyle/>
          <a:p>
            <a:r>
              <a:rPr lang="en-US" dirty="0"/>
              <a:t>Major Issues and Concerns </a:t>
            </a:r>
          </a:p>
        </p:txBody>
      </p:sp>
      <p:sp>
        <p:nvSpPr>
          <p:cNvPr id="3" name="Content Placeholder 2">
            <a:extLst>
              <a:ext uri="{FF2B5EF4-FFF2-40B4-BE49-F238E27FC236}">
                <a16:creationId xmlns:a16="http://schemas.microsoft.com/office/drawing/2014/main" id="{E252FB96-4DF4-4AED-88AB-1DFC89576EC4}"/>
              </a:ext>
            </a:extLst>
          </p:cNvPr>
          <p:cNvSpPr>
            <a:spLocks noGrp="1"/>
          </p:cNvSpPr>
          <p:nvPr>
            <p:ph idx="1"/>
          </p:nvPr>
        </p:nvSpPr>
        <p:spPr/>
        <p:txBody>
          <a:bodyPr>
            <a:normAutofit lnSpcReduction="10000"/>
          </a:bodyPr>
          <a:lstStyle/>
          <a:p>
            <a:pPr marL="0" indent="0">
              <a:buNone/>
            </a:pPr>
            <a:r>
              <a:rPr lang="en-US" dirty="0"/>
              <a:t>Addressing inequalities in access and outcomes </a:t>
            </a:r>
          </a:p>
          <a:p>
            <a:r>
              <a:rPr lang="en-US" dirty="0"/>
              <a:t>In the United States, medical care and its associated outcomes depend on one’s income level, race, and geographical location</a:t>
            </a:r>
          </a:p>
          <a:p>
            <a:r>
              <a:rPr lang="en-US" dirty="0"/>
              <a:t>In many cases, the care received by those with less income is subpar</a:t>
            </a:r>
          </a:p>
          <a:p>
            <a:r>
              <a:rPr lang="en-US" dirty="0"/>
              <a:t>Studies demonstrate that access and outcomes vary by race , even for Blacks, Latinos, and Whites who have the same incomes and education levels </a:t>
            </a:r>
          </a:p>
          <a:p>
            <a:r>
              <a:rPr lang="en-US" dirty="0"/>
              <a:t>Marked differences also exist in access, quality, and outcomes across different regions of our country </a:t>
            </a:r>
          </a:p>
          <a:p>
            <a:r>
              <a:rPr lang="en-US" dirty="0"/>
              <a:t>Best practices do not spread easily or quickly</a:t>
            </a:r>
          </a:p>
        </p:txBody>
      </p:sp>
    </p:spTree>
    <p:extLst>
      <p:ext uri="{BB962C8B-B14F-4D97-AF65-F5344CB8AC3E}">
        <p14:creationId xmlns:p14="http://schemas.microsoft.com/office/powerpoint/2010/main" val="3011021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8ED8B-8F2B-4D26-8B57-1DD7C4911CED}"/>
              </a:ext>
            </a:extLst>
          </p:cNvPr>
          <p:cNvSpPr>
            <a:spLocks noGrp="1"/>
          </p:cNvSpPr>
          <p:nvPr>
            <p:ph type="title"/>
          </p:nvPr>
        </p:nvSpPr>
        <p:spPr/>
        <p:txBody>
          <a:bodyPr/>
          <a:lstStyle/>
          <a:p>
            <a:r>
              <a:rPr lang="en-US" dirty="0"/>
              <a:t>Key Stakeholders in the Health System </a:t>
            </a:r>
          </a:p>
        </p:txBody>
      </p:sp>
      <p:sp>
        <p:nvSpPr>
          <p:cNvPr id="3" name="Content Placeholder 2">
            <a:extLst>
              <a:ext uri="{FF2B5EF4-FFF2-40B4-BE49-F238E27FC236}">
                <a16:creationId xmlns:a16="http://schemas.microsoft.com/office/drawing/2014/main" id="{A61E5D97-F56D-4EE5-BB02-70CF4B967269}"/>
              </a:ext>
            </a:extLst>
          </p:cNvPr>
          <p:cNvSpPr>
            <a:spLocks noGrp="1"/>
          </p:cNvSpPr>
          <p:nvPr>
            <p:ph idx="1"/>
          </p:nvPr>
        </p:nvSpPr>
        <p:spPr/>
        <p:txBody>
          <a:bodyPr/>
          <a:lstStyle/>
          <a:p>
            <a:r>
              <a:rPr lang="en-US" dirty="0"/>
              <a:t>A s</a:t>
            </a:r>
            <a:r>
              <a:rPr lang="en-US" b="1" dirty="0"/>
              <a:t>takeholder </a:t>
            </a:r>
            <a:r>
              <a:rPr lang="en-US" dirty="0"/>
              <a:t>is a set of people who have a strong interest I how something in our society is done</a:t>
            </a:r>
          </a:p>
          <a:p>
            <a:r>
              <a:rPr lang="en-US" dirty="0"/>
              <a:t>Stakeholders generally have some power in shaping what happens</a:t>
            </a:r>
          </a:p>
          <a:p>
            <a:r>
              <a:rPr lang="en-US" dirty="0"/>
              <a:t>Different stakeholders may have very different goals and views about what should be done and how </a:t>
            </a:r>
          </a:p>
          <a:p>
            <a:endParaRPr lang="en-US" dirty="0"/>
          </a:p>
          <a:p>
            <a:pPr marL="0" indent="0">
              <a:buNone/>
            </a:pPr>
            <a:r>
              <a:rPr lang="en-US" dirty="0"/>
              <a:t>(Activity break) </a:t>
            </a:r>
          </a:p>
        </p:txBody>
      </p:sp>
    </p:spTree>
    <p:extLst>
      <p:ext uri="{BB962C8B-B14F-4D97-AF65-F5344CB8AC3E}">
        <p14:creationId xmlns:p14="http://schemas.microsoft.com/office/powerpoint/2010/main" val="755907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A0DE1-53E7-4986-9CF3-79E96E1C60BB}"/>
              </a:ext>
            </a:extLst>
          </p:cNvPr>
          <p:cNvSpPr>
            <a:spLocks noGrp="1"/>
          </p:cNvSpPr>
          <p:nvPr>
            <p:ph type="title"/>
          </p:nvPr>
        </p:nvSpPr>
        <p:spPr/>
        <p:txBody>
          <a:bodyPr/>
          <a:lstStyle/>
          <a:p>
            <a:r>
              <a:rPr lang="en-US" dirty="0"/>
              <a:t>Key Stakeholders in the Health System </a:t>
            </a:r>
          </a:p>
        </p:txBody>
      </p:sp>
      <p:sp>
        <p:nvSpPr>
          <p:cNvPr id="3" name="Content Placeholder 2">
            <a:extLst>
              <a:ext uri="{FF2B5EF4-FFF2-40B4-BE49-F238E27FC236}">
                <a16:creationId xmlns:a16="http://schemas.microsoft.com/office/drawing/2014/main" id="{6686E8D6-791E-4F2F-AC3B-3460AD217B8B}"/>
              </a:ext>
            </a:extLst>
          </p:cNvPr>
          <p:cNvSpPr>
            <a:spLocks noGrp="1"/>
          </p:cNvSpPr>
          <p:nvPr>
            <p:ph idx="1"/>
          </p:nvPr>
        </p:nvSpPr>
        <p:spPr/>
        <p:txBody>
          <a:bodyPr/>
          <a:lstStyle/>
          <a:p>
            <a:r>
              <a:rPr lang="en-US" dirty="0"/>
              <a:t>Individual consumers (patients) should be at the center of the health system </a:t>
            </a:r>
          </a:p>
          <a:p>
            <a:r>
              <a:rPr lang="en-US" dirty="0"/>
              <a:t>Importantly, individuals want good access to health care for themselves and their families </a:t>
            </a:r>
          </a:p>
          <a:p>
            <a:r>
              <a:rPr lang="en-US" dirty="0"/>
              <a:t>Polls indicate that individuals value good-quality care and affordable care</a:t>
            </a:r>
          </a:p>
        </p:txBody>
      </p:sp>
    </p:spTree>
    <p:extLst>
      <p:ext uri="{BB962C8B-B14F-4D97-AF65-F5344CB8AC3E}">
        <p14:creationId xmlns:p14="http://schemas.microsoft.com/office/powerpoint/2010/main" val="2786343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A4A55-C831-42EB-9ABD-9297DF7F9FFD}"/>
              </a:ext>
            </a:extLst>
          </p:cNvPr>
          <p:cNvSpPr>
            <a:spLocks noGrp="1"/>
          </p:cNvSpPr>
          <p:nvPr>
            <p:ph type="title"/>
          </p:nvPr>
        </p:nvSpPr>
        <p:spPr/>
        <p:txBody>
          <a:bodyPr/>
          <a:lstStyle/>
          <a:p>
            <a:r>
              <a:rPr lang="en-US" dirty="0"/>
              <a:t>Key Stakeholders in the Health System </a:t>
            </a:r>
          </a:p>
        </p:txBody>
      </p:sp>
      <p:sp>
        <p:nvSpPr>
          <p:cNvPr id="3" name="Content Placeholder 2">
            <a:extLst>
              <a:ext uri="{FF2B5EF4-FFF2-40B4-BE49-F238E27FC236}">
                <a16:creationId xmlns:a16="http://schemas.microsoft.com/office/drawing/2014/main" id="{60370A84-7CAC-4F7E-B386-A3284AFAA6C7}"/>
              </a:ext>
            </a:extLst>
          </p:cNvPr>
          <p:cNvSpPr>
            <a:spLocks noGrp="1"/>
          </p:cNvSpPr>
          <p:nvPr>
            <p:ph idx="1"/>
          </p:nvPr>
        </p:nvSpPr>
        <p:spPr/>
        <p:txBody>
          <a:bodyPr/>
          <a:lstStyle/>
          <a:p>
            <a:r>
              <a:rPr lang="en-US" dirty="0"/>
              <a:t>Employers are stakeholders because most businesses offer employees private health insurance as a key element of their compensation package </a:t>
            </a:r>
          </a:p>
          <a:p>
            <a:r>
              <a:rPr lang="en-US" dirty="0"/>
              <a:t>In this sense, the cost of health insurance is a cost of doing business for employers and can greatly affect the profitability of a business </a:t>
            </a:r>
          </a:p>
          <a:p>
            <a:r>
              <a:rPr lang="en-US" dirty="0"/>
              <a:t>For example, employee health care costs add approximately $1500 to the cost of producing every automobile manufactured in the U.S. </a:t>
            </a:r>
          </a:p>
          <a:p>
            <a:r>
              <a:rPr lang="en-US" dirty="0"/>
              <a:t>In their role as stakeholders, employers want to see a slowdown in their health care cost responsibility as compared with the last 50 years </a:t>
            </a:r>
          </a:p>
        </p:txBody>
      </p:sp>
    </p:spTree>
    <p:extLst>
      <p:ext uri="{BB962C8B-B14F-4D97-AF65-F5344CB8AC3E}">
        <p14:creationId xmlns:p14="http://schemas.microsoft.com/office/powerpoint/2010/main" val="986235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8E671-313E-4BF5-9D07-C11ED6952BE3}"/>
              </a:ext>
            </a:extLst>
          </p:cNvPr>
          <p:cNvSpPr>
            <a:spLocks noGrp="1"/>
          </p:cNvSpPr>
          <p:nvPr>
            <p:ph type="title"/>
          </p:nvPr>
        </p:nvSpPr>
        <p:spPr/>
        <p:txBody>
          <a:bodyPr/>
          <a:lstStyle/>
          <a:p>
            <a:r>
              <a:rPr lang="en-US" dirty="0"/>
              <a:t>Key Stakeholders in the Health System </a:t>
            </a:r>
          </a:p>
        </p:txBody>
      </p:sp>
      <p:sp>
        <p:nvSpPr>
          <p:cNvPr id="3" name="Content Placeholder 2">
            <a:extLst>
              <a:ext uri="{FF2B5EF4-FFF2-40B4-BE49-F238E27FC236}">
                <a16:creationId xmlns:a16="http://schemas.microsoft.com/office/drawing/2014/main" id="{DC4A835C-29DF-423A-95AA-C7F6A37F01AB}"/>
              </a:ext>
            </a:extLst>
          </p:cNvPr>
          <p:cNvSpPr>
            <a:spLocks noGrp="1"/>
          </p:cNvSpPr>
          <p:nvPr>
            <p:ph idx="1"/>
          </p:nvPr>
        </p:nvSpPr>
        <p:spPr/>
        <p:txBody>
          <a:bodyPr/>
          <a:lstStyle/>
          <a:p>
            <a:r>
              <a:rPr lang="en-US" dirty="0"/>
              <a:t>Additionally, employers want healthy employees who are productive and do not have to take time off work due to illness</a:t>
            </a:r>
          </a:p>
          <a:p>
            <a:r>
              <a:rPr lang="en-US" dirty="0"/>
              <a:t>These desired lead some employers to advocate for high-quality health care and for wellness prevention programs that help employees stay healthy </a:t>
            </a:r>
          </a:p>
        </p:txBody>
      </p:sp>
    </p:spTree>
    <p:extLst>
      <p:ext uri="{BB962C8B-B14F-4D97-AF65-F5344CB8AC3E}">
        <p14:creationId xmlns:p14="http://schemas.microsoft.com/office/powerpoint/2010/main" val="7802094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32850-6CFC-423A-917D-CB1135AFFA81}"/>
              </a:ext>
            </a:extLst>
          </p:cNvPr>
          <p:cNvSpPr>
            <a:spLocks noGrp="1"/>
          </p:cNvSpPr>
          <p:nvPr>
            <p:ph type="title"/>
          </p:nvPr>
        </p:nvSpPr>
        <p:spPr/>
        <p:txBody>
          <a:bodyPr/>
          <a:lstStyle/>
          <a:p>
            <a:r>
              <a:rPr lang="en-US" dirty="0"/>
              <a:t>Key Stakeholders in the Health System </a:t>
            </a:r>
          </a:p>
        </p:txBody>
      </p:sp>
      <p:sp>
        <p:nvSpPr>
          <p:cNvPr id="3" name="Content Placeholder 2">
            <a:extLst>
              <a:ext uri="{FF2B5EF4-FFF2-40B4-BE49-F238E27FC236}">
                <a16:creationId xmlns:a16="http://schemas.microsoft.com/office/drawing/2014/main" id="{F04AC91F-D9BF-4175-8AF4-D9F138584909}"/>
              </a:ext>
            </a:extLst>
          </p:cNvPr>
          <p:cNvSpPr>
            <a:spLocks noGrp="1"/>
          </p:cNvSpPr>
          <p:nvPr>
            <p:ph idx="1"/>
          </p:nvPr>
        </p:nvSpPr>
        <p:spPr/>
        <p:txBody>
          <a:bodyPr/>
          <a:lstStyle/>
          <a:p>
            <a:pPr marL="0" indent="0">
              <a:buNone/>
            </a:pPr>
            <a:r>
              <a:rPr lang="en-US" dirty="0"/>
              <a:t>Insurers </a:t>
            </a:r>
          </a:p>
          <a:p>
            <a:r>
              <a:rPr lang="en-US" dirty="0"/>
              <a:t>Insurance companies act as the intermediary among payers (often employers), providers (who need a system for getting paid), and consumers ( who need a system to determine the kinds of health care covered by the employer’s insurance plan </a:t>
            </a:r>
          </a:p>
          <a:p>
            <a:pPr marL="0" indent="0">
              <a:buNone/>
            </a:pPr>
            <a:endParaRPr lang="en-US" dirty="0"/>
          </a:p>
          <a:p>
            <a:pPr marL="0" indent="0">
              <a:buNone/>
            </a:pPr>
            <a:r>
              <a:rPr lang="en-US" dirty="0"/>
              <a:t>Public policy makers</a:t>
            </a:r>
          </a:p>
          <a:p>
            <a:r>
              <a:rPr lang="en-US" dirty="0"/>
              <a:t>People appointed public officials and elected politicians are also stakeholders </a:t>
            </a:r>
          </a:p>
          <a:p>
            <a:pPr marL="0" indent="0">
              <a:buNone/>
            </a:pPr>
            <a:endParaRPr lang="en-US" dirty="0"/>
          </a:p>
          <a:p>
            <a:endParaRPr lang="en-US" dirty="0"/>
          </a:p>
        </p:txBody>
      </p:sp>
    </p:spTree>
    <p:extLst>
      <p:ext uri="{BB962C8B-B14F-4D97-AF65-F5344CB8AC3E}">
        <p14:creationId xmlns:p14="http://schemas.microsoft.com/office/powerpoint/2010/main" val="27820745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EBD20-A5D7-4EAC-9D97-05A2E9358F81}"/>
              </a:ext>
            </a:extLst>
          </p:cNvPr>
          <p:cNvSpPr>
            <a:spLocks noGrp="1"/>
          </p:cNvSpPr>
          <p:nvPr>
            <p:ph type="title"/>
          </p:nvPr>
        </p:nvSpPr>
        <p:spPr/>
        <p:txBody>
          <a:bodyPr/>
          <a:lstStyle/>
          <a:p>
            <a:r>
              <a:rPr lang="en-US" dirty="0"/>
              <a:t>Key Stakeholders in the Health System </a:t>
            </a:r>
          </a:p>
        </p:txBody>
      </p:sp>
      <p:sp>
        <p:nvSpPr>
          <p:cNvPr id="3" name="Content Placeholder 2">
            <a:extLst>
              <a:ext uri="{FF2B5EF4-FFF2-40B4-BE49-F238E27FC236}">
                <a16:creationId xmlns:a16="http://schemas.microsoft.com/office/drawing/2014/main" id="{27843AD2-B363-4DD6-BC8C-8D8DA4A883A7}"/>
              </a:ext>
            </a:extLst>
          </p:cNvPr>
          <p:cNvSpPr>
            <a:spLocks noGrp="1"/>
          </p:cNvSpPr>
          <p:nvPr>
            <p:ph idx="1"/>
          </p:nvPr>
        </p:nvSpPr>
        <p:spPr/>
        <p:txBody>
          <a:bodyPr/>
          <a:lstStyle/>
          <a:p>
            <a:pPr marL="0" indent="0">
              <a:buNone/>
            </a:pPr>
            <a:r>
              <a:rPr lang="en-US" dirty="0"/>
              <a:t>Public policy makers (continued) </a:t>
            </a:r>
          </a:p>
          <a:p>
            <a:r>
              <a:rPr lang="en-US" dirty="0"/>
              <a:t>Do not act as a single stakeholder group, but instead various components of this group set agendas, which often conflict one another</a:t>
            </a:r>
          </a:p>
          <a:p>
            <a:r>
              <a:rPr lang="en-US" dirty="0"/>
              <a:t>Most elected officials and civil servants working on health issues would like to see slower inflation rates in the health sector </a:t>
            </a:r>
          </a:p>
          <a:p>
            <a:r>
              <a:rPr lang="en-US" dirty="0"/>
              <a:t>There is consensus that the U.S. health system should use state-of-the-art medical care and prevention services  </a:t>
            </a:r>
          </a:p>
        </p:txBody>
      </p:sp>
    </p:spTree>
    <p:extLst>
      <p:ext uri="{BB962C8B-B14F-4D97-AF65-F5344CB8AC3E}">
        <p14:creationId xmlns:p14="http://schemas.microsoft.com/office/powerpoint/2010/main" val="1033348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9">
            <a:extLst>
              <a:ext uri="{FF2B5EF4-FFF2-40B4-BE49-F238E27FC236}">
                <a16:creationId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B6D74AC-E1C2-477B-AA3A-C704D403FC60}"/>
              </a:ext>
            </a:extLst>
          </p:cNvPr>
          <p:cNvSpPr>
            <a:spLocks noGrp="1"/>
          </p:cNvSpPr>
          <p:nvPr>
            <p:ph type="title"/>
          </p:nvPr>
        </p:nvSpPr>
        <p:spPr>
          <a:xfrm>
            <a:off x="640079" y="2053641"/>
            <a:ext cx="3669161" cy="2760098"/>
          </a:xfrm>
        </p:spPr>
        <p:txBody>
          <a:bodyPr>
            <a:normAutofit/>
          </a:bodyPr>
          <a:lstStyle/>
          <a:p>
            <a:r>
              <a:rPr lang="en-US">
                <a:solidFill>
                  <a:srgbClr val="FFFFFF"/>
                </a:solidFill>
              </a:rPr>
              <a:t>Major Characteristics </a:t>
            </a:r>
          </a:p>
        </p:txBody>
      </p:sp>
      <p:sp>
        <p:nvSpPr>
          <p:cNvPr id="3" name="Content Placeholder 2">
            <a:extLst>
              <a:ext uri="{FF2B5EF4-FFF2-40B4-BE49-F238E27FC236}">
                <a16:creationId xmlns:a16="http://schemas.microsoft.com/office/drawing/2014/main" id="{3655DA90-BA05-49CF-91B5-78CA13B4E0FF}"/>
              </a:ext>
            </a:extLst>
          </p:cNvPr>
          <p:cNvSpPr>
            <a:spLocks noGrp="1"/>
          </p:cNvSpPr>
          <p:nvPr>
            <p:ph idx="1"/>
          </p:nvPr>
        </p:nvSpPr>
        <p:spPr>
          <a:xfrm>
            <a:off x="6090574" y="801866"/>
            <a:ext cx="5306084" cy="5230634"/>
          </a:xfrm>
        </p:spPr>
        <p:txBody>
          <a:bodyPr anchor="ctr">
            <a:normAutofit/>
          </a:bodyPr>
          <a:lstStyle/>
          <a:p>
            <a:r>
              <a:rPr lang="en-US" sz="2200" dirty="0">
                <a:solidFill>
                  <a:srgbClr val="000000"/>
                </a:solidFill>
              </a:rPr>
              <a:t>The system includes health-related activities that are not organized as a single enterprise, but involve many types of actors and organizations working independently and with little coordination</a:t>
            </a:r>
          </a:p>
          <a:p>
            <a:endParaRPr lang="en-US" sz="2200" dirty="0">
              <a:solidFill>
                <a:srgbClr val="000000"/>
              </a:solidFill>
            </a:endParaRPr>
          </a:p>
          <a:p>
            <a:r>
              <a:rPr lang="en-US" sz="2200" dirty="0">
                <a:solidFill>
                  <a:srgbClr val="000000"/>
                </a:solidFill>
              </a:rPr>
              <a:t>The current delivery of medical care is shaped more by economic incentives and opportunities than by a central or logical design </a:t>
            </a:r>
          </a:p>
          <a:p>
            <a:endParaRPr lang="en-US" sz="2200" dirty="0">
              <a:solidFill>
                <a:srgbClr val="000000"/>
              </a:solidFill>
            </a:endParaRPr>
          </a:p>
          <a:p>
            <a:r>
              <a:rPr lang="en-US" sz="2200" dirty="0">
                <a:solidFill>
                  <a:srgbClr val="000000"/>
                </a:solidFill>
              </a:rPr>
              <a:t>Not just about medical care, but social services and other systems in place that could have an even larger impact on health </a:t>
            </a:r>
          </a:p>
          <a:p>
            <a:endParaRPr lang="en-US" sz="2200" dirty="0">
              <a:solidFill>
                <a:srgbClr val="000000"/>
              </a:solidFill>
            </a:endParaRPr>
          </a:p>
        </p:txBody>
      </p:sp>
    </p:spTree>
    <p:extLst>
      <p:ext uri="{BB962C8B-B14F-4D97-AF65-F5344CB8AC3E}">
        <p14:creationId xmlns:p14="http://schemas.microsoft.com/office/powerpoint/2010/main" val="35355809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2FFE6-8C18-44AB-B351-BCFE30D3BA71}"/>
              </a:ext>
            </a:extLst>
          </p:cNvPr>
          <p:cNvSpPr>
            <a:spLocks noGrp="1"/>
          </p:cNvSpPr>
          <p:nvPr>
            <p:ph type="title"/>
          </p:nvPr>
        </p:nvSpPr>
        <p:spPr>
          <a:xfrm>
            <a:off x="1136428" y="627564"/>
            <a:ext cx="7474172" cy="1325563"/>
          </a:xfrm>
        </p:spPr>
        <p:txBody>
          <a:bodyPr>
            <a:normAutofit/>
          </a:bodyPr>
          <a:lstStyle/>
          <a:p>
            <a:r>
              <a:rPr lang="en-US" b="1" dirty="0"/>
              <a:t>Conclusion</a:t>
            </a:r>
          </a:p>
        </p:txBody>
      </p:sp>
      <p:sp>
        <p:nvSpPr>
          <p:cNvPr id="3" name="Content Placeholder 2">
            <a:extLst>
              <a:ext uri="{FF2B5EF4-FFF2-40B4-BE49-F238E27FC236}">
                <a16:creationId xmlns:a16="http://schemas.microsoft.com/office/drawing/2014/main" id="{A477E816-AE98-4879-B508-654C26C06E8B}"/>
              </a:ext>
            </a:extLst>
          </p:cNvPr>
          <p:cNvSpPr>
            <a:spLocks noGrp="1"/>
          </p:cNvSpPr>
          <p:nvPr>
            <p:ph idx="1"/>
          </p:nvPr>
        </p:nvSpPr>
        <p:spPr>
          <a:xfrm>
            <a:off x="1136429" y="1707777"/>
            <a:ext cx="8047912" cy="5056094"/>
          </a:xfrm>
        </p:spPr>
        <p:txBody>
          <a:bodyPr anchor="ctr">
            <a:noAutofit/>
          </a:bodyPr>
          <a:lstStyle/>
          <a:p>
            <a:r>
              <a:rPr lang="en-US" sz="2400" dirty="0"/>
              <a:t>Flexibility, consensus building, and the attention to objective, high quality evidence can bring about positive change </a:t>
            </a:r>
          </a:p>
          <a:p>
            <a:r>
              <a:rPr lang="en-US" sz="2400" dirty="0"/>
              <a:t>The future U.S. health care delivery system will see improvements if committed and informed Americans choose to enter the field and engage effectively</a:t>
            </a:r>
          </a:p>
          <a:p>
            <a:r>
              <a:rPr lang="en-US" sz="2400" dirty="0"/>
              <a:t>Future leaders who are knowledgeable about the health sector and who know how to implement effective change are needed </a:t>
            </a:r>
          </a:p>
          <a:p>
            <a:r>
              <a:rPr lang="en-US" sz="2400" dirty="0"/>
              <a:t>The system also needs to improve quality, get more value for cost, improve patient participation in self-care, and encourage provider transparency and accountability </a:t>
            </a:r>
          </a:p>
        </p:txBody>
      </p:sp>
      <p:sp>
        <p:nvSpPr>
          <p:cNvPr id="14" name="Rectangle 9">
            <a:extLst>
              <a:ext uri="{FF2B5EF4-FFF2-40B4-BE49-F238E27FC236}">
                <a16:creationId xmlns:a16="http://schemas.microsoft.com/office/drawing/2014/main" id="{59A309A7-1751-4ABE-A3C1-EEC40366AD8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1">
            <a:extLst>
              <a:ext uri="{FF2B5EF4-FFF2-40B4-BE49-F238E27FC236}">
                <a16:creationId xmlns:a16="http://schemas.microsoft.com/office/drawing/2014/main" id="{967D8EB6-EAE1-4F9C-B398-83321E28720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Graphic 6" descr="Business Growth">
            <a:extLst>
              <a:ext uri="{FF2B5EF4-FFF2-40B4-BE49-F238E27FC236}">
                <a16:creationId xmlns:a16="http://schemas.microsoft.com/office/drawing/2014/main" id="{65A365CE-B500-4A04-9EB6-D9E476F9D44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1464129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1BF32-9167-435E-8C8D-8FD0198909E3}"/>
              </a:ext>
            </a:extLst>
          </p:cNvPr>
          <p:cNvSpPr>
            <a:spLocks noGrp="1"/>
          </p:cNvSpPr>
          <p:nvPr>
            <p:ph type="title"/>
          </p:nvPr>
        </p:nvSpPr>
        <p:spPr>
          <a:xfrm>
            <a:off x="838200" y="365125"/>
            <a:ext cx="10515600" cy="1325563"/>
          </a:xfrm>
        </p:spPr>
        <p:txBody>
          <a:bodyPr>
            <a:normAutofit/>
          </a:bodyPr>
          <a:lstStyle/>
          <a:p>
            <a:r>
              <a:rPr lang="en-US"/>
              <a:t>Major Characteristics </a:t>
            </a:r>
          </a:p>
        </p:txBody>
      </p:sp>
      <p:graphicFrame>
        <p:nvGraphicFramePr>
          <p:cNvPr id="5" name="Content Placeholder 2">
            <a:extLst>
              <a:ext uri="{FF2B5EF4-FFF2-40B4-BE49-F238E27FC236}">
                <a16:creationId xmlns:a16="http://schemas.microsoft.com/office/drawing/2014/main" id="{95DE56D4-E09F-44D5-A684-8935EE8B20D8}"/>
              </a:ext>
            </a:extLst>
          </p:cNvPr>
          <p:cNvGraphicFramePr>
            <a:graphicFrameLocks noGrp="1"/>
          </p:cNvGraphicFramePr>
          <p:nvPr>
            <p:ph idx="1"/>
            <p:extLst>
              <p:ext uri="{D42A27DB-BD31-4B8C-83A1-F6EECF244321}">
                <p14:modId xmlns:p14="http://schemas.microsoft.com/office/powerpoint/2010/main" val="144785166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6903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CA49D1-CF5D-430C-AA09-24440732FF2D}"/>
              </a:ext>
            </a:extLst>
          </p:cNvPr>
          <p:cNvSpPr>
            <a:spLocks noGrp="1"/>
          </p:cNvSpPr>
          <p:nvPr>
            <p:ph type="title"/>
          </p:nvPr>
        </p:nvSpPr>
        <p:spPr>
          <a:xfrm>
            <a:off x="838200" y="631825"/>
            <a:ext cx="10515600" cy="1325563"/>
          </a:xfrm>
        </p:spPr>
        <p:txBody>
          <a:bodyPr>
            <a:normAutofit/>
          </a:bodyPr>
          <a:lstStyle/>
          <a:p>
            <a:r>
              <a:rPr lang="en-US" dirty="0"/>
              <a:t>Major Characteristics </a:t>
            </a:r>
          </a:p>
        </p:txBody>
      </p:sp>
      <p:sp>
        <p:nvSpPr>
          <p:cNvPr id="3" name="Content Placeholder 2">
            <a:extLst>
              <a:ext uri="{FF2B5EF4-FFF2-40B4-BE49-F238E27FC236}">
                <a16:creationId xmlns:a16="http://schemas.microsoft.com/office/drawing/2014/main" id="{6DFD0632-EE8D-4E6C-BE1C-5DBDC5E5DCD0}"/>
              </a:ext>
            </a:extLst>
          </p:cNvPr>
          <p:cNvSpPr>
            <a:spLocks noGrp="1"/>
          </p:cNvSpPr>
          <p:nvPr>
            <p:ph idx="1"/>
          </p:nvPr>
        </p:nvSpPr>
        <p:spPr>
          <a:xfrm>
            <a:off x="838200" y="2057400"/>
            <a:ext cx="10515600" cy="3871762"/>
          </a:xfrm>
        </p:spPr>
        <p:txBody>
          <a:bodyPr>
            <a:normAutofit/>
          </a:bodyPr>
          <a:lstStyle/>
          <a:p>
            <a:pPr marL="0" indent="0">
              <a:buNone/>
            </a:pPr>
            <a:r>
              <a:rPr lang="en-US" sz="2000" dirty="0"/>
              <a:t>There are other key defining characteristics of the U.S. health care system: </a:t>
            </a:r>
          </a:p>
          <a:p>
            <a:r>
              <a:rPr lang="en-US" sz="2000" b="1" dirty="0"/>
              <a:t>Importance of organizations in delivering care </a:t>
            </a:r>
          </a:p>
          <a:p>
            <a:pPr lvl="1"/>
            <a:r>
              <a:rPr lang="en-US" sz="2000" dirty="0"/>
              <a:t>(i.e. hospitals, nursing homes, community health centers,  physician practices, social services agencies, and public health departments)</a:t>
            </a:r>
          </a:p>
          <a:p>
            <a:r>
              <a:rPr lang="en-US" sz="2000" b="1" dirty="0"/>
              <a:t>Role of professionals in running our system </a:t>
            </a:r>
          </a:p>
          <a:p>
            <a:pPr lvl="1"/>
            <a:r>
              <a:rPr lang="en-US" sz="2000" dirty="0"/>
              <a:t>(i.e. physicians, nurses, managers, policy advocates, policy makers, researchers,  technicians, and those directing technology and pharmaceutical businesses)</a:t>
            </a:r>
          </a:p>
          <a:p>
            <a:r>
              <a:rPr lang="en-US" sz="2000" b="1" dirty="0"/>
              <a:t>The emergence of new medical technology, smart phones, big data, and new pharmaceuticals </a:t>
            </a:r>
          </a:p>
          <a:p>
            <a:pPr lvl="1"/>
            <a:r>
              <a:rPr lang="en-US" sz="2000" dirty="0"/>
              <a:t>(i.e. new techniques in imaging, smartphone-based apps, big data, machine learning,  surgical procedures, DNA coding, and stem-cell technology are remarkable but often expensive in ways of improving health </a:t>
            </a:r>
          </a:p>
          <a:p>
            <a:endParaRPr lang="en-US" sz="2000" dirty="0"/>
          </a:p>
        </p:txBody>
      </p:sp>
    </p:spTree>
    <p:extLst>
      <p:ext uri="{BB962C8B-B14F-4D97-AF65-F5344CB8AC3E}">
        <p14:creationId xmlns:p14="http://schemas.microsoft.com/office/powerpoint/2010/main" val="3510566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91597-D777-4287-ABA6-FE2F0A79B8BF}"/>
              </a:ext>
            </a:extLst>
          </p:cNvPr>
          <p:cNvSpPr>
            <a:spLocks noGrp="1"/>
          </p:cNvSpPr>
          <p:nvPr>
            <p:ph type="title"/>
          </p:nvPr>
        </p:nvSpPr>
        <p:spPr/>
        <p:txBody>
          <a:bodyPr/>
          <a:lstStyle/>
          <a:p>
            <a:r>
              <a:rPr lang="en-US" dirty="0"/>
              <a:t>Major Characteristics </a:t>
            </a:r>
          </a:p>
        </p:txBody>
      </p:sp>
      <p:sp>
        <p:nvSpPr>
          <p:cNvPr id="3" name="Content Placeholder 2">
            <a:extLst>
              <a:ext uri="{FF2B5EF4-FFF2-40B4-BE49-F238E27FC236}">
                <a16:creationId xmlns:a16="http://schemas.microsoft.com/office/drawing/2014/main" id="{B7C1B0C6-9C19-4A7F-A6D9-FD6375779717}"/>
              </a:ext>
            </a:extLst>
          </p:cNvPr>
          <p:cNvSpPr>
            <a:spLocks noGrp="1"/>
          </p:cNvSpPr>
          <p:nvPr>
            <p:ph idx="1"/>
          </p:nvPr>
        </p:nvSpPr>
        <p:spPr/>
        <p:txBody>
          <a:bodyPr>
            <a:normAutofit lnSpcReduction="10000"/>
          </a:bodyPr>
          <a:lstStyle/>
          <a:p>
            <a:r>
              <a:rPr lang="en-US" b="1" dirty="0"/>
              <a:t>Tension between “the free market” and “governmental control”</a:t>
            </a:r>
          </a:p>
          <a:p>
            <a:pPr lvl="1"/>
            <a:r>
              <a:rPr lang="en-US" dirty="0"/>
              <a:t>There is a diversity of opinion among Americans of whether or not certain health care services are “goods” or “rights” </a:t>
            </a:r>
          </a:p>
          <a:p>
            <a:pPr lvl="1"/>
            <a:r>
              <a:rPr lang="en-US" dirty="0"/>
              <a:t>How one feels about the issue  often determines whether a person thinks the delivery of health care should be done by nonprofit or for-profit organizations and whether health care should be financed by taxes or private payments</a:t>
            </a:r>
          </a:p>
          <a:p>
            <a:pPr marL="457200" lvl="1" indent="0">
              <a:buNone/>
            </a:pPr>
            <a:endParaRPr lang="en-US" dirty="0"/>
          </a:p>
          <a:p>
            <a:r>
              <a:rPr lang="en-US" b="1" dirty="0"/>
              <a:t>A dysfunctional payment system  </a:t>
            </a:r>
          </a:p>
          <a:p>
            <a:pPr lvl="1"/>
            <a:r>
              <a:rPr lang="en-US" dirty="0"/>
              <a:t>A traditional way we’ve paid health care providers is through a process known as </a:t>
            </a:r>
            <a:r>
              <a:rPr lang="en-US" b="1" i="1" dirty="0"/>
              <a:t>“fee-for-service” </a:t>
            </a:r>
            <a:r>
              <a:rPr lang="en-US" dirty="0"/>
              <a:t>a process in which providers are rewarded for providing more and more billable services rather than being rewarded for efficient and effective care </a:t>
            </a:r>
          </a:p>
          <a:p>
            <a:endParaRPr lang="en-US" dirty="0"/>
          </a:p>
        </p:txBody>
      </p:sp>
    </p:spTree>
    <p:extLst>
      <p:ext uri="{BB962C8B-B14F-4D97-AF65-F5344CB8AC3E}">
        <p14:creationId xmlns:p14="http://schemas.microsoft.com/office/powerpoint/2010/main" val="2747999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7">
            <a:extLst>
              <a:ext uri="{FF2B5EF4-FFF2-40B4-BE49-F238E27FC236}">
                <a16:creationId xmlns:a16="http://schemas.microsoft.com/office/drawing/2014/main" id="{4351DFE5-F63D-4BE0-BDA9-E3EB88F01AA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31D628A-78EF-44BF-9CAE-7D2025068375}"/>
              </a:ext>
            </a:extLst>
          </p:cNvPr>
          <p:cNvSpPr>
            <a:spLocks noGrp="1"/>
          </p:cNvSpPr>
          <p:nvPr>
            <p:ph type="title"/>
          </p:nvPr>
        </p:nvSpPr>
        <p:spPr>
          <a:xfrm>
            <a:off x="1179226" y="826680"/>
            <a:ext cx="9833548" cy="1325563"/>
          </a:xfrm>
        </p:spPr>
        <p:txBody>
          <a:bodyPr>
            <a:normAutofit/>
          </a:bodyPr>
          <a:lstStyle/>
          <a:p>
            <a:pPr algn="ctr"/>
            <a:r>
              <a:rPr lang="en-US" sz="4000">
                <a:solidFill>
                  <a:srgbClr val="FFFFFF"/>
                </a:solidFill>
              </a:rPr>
              <a:t>Major Issues and Concerns </a:t>
            </a:r>
          </a:p>
        </p:txBody>
      </p:sp>
      <p:sp>
        <p:nvSpPr>
          <p:cNvPr id="3" name="Content Placeholder 2">
            <a:extLst>
              <a:ext uri="{FF2B5EF4-FFF2-40B4-BE49-F238E27FC236}">
                <a16:creationId xmlns:a16="http://schemas.microsoft.com/office/drawing/2014/main" id="{AC09F60D-7CB3-402E-9959-F68D6DD6EB73}"/>
              </a:ext>
            </a:extLst>
          </p:cNvPr>
          <p:cNvSpPr>
            <a:spLocks noGrp="1"/>
          </p:cNvSpPr>
          <p:nvPr>
            <p:ph idx="1"/>
          </p:nvPr>
        </p:nvSpPr>
        <p:spPr>
          <a:xfrm>
            <a:off x="1179226" y="2531165"/>
            <a:ext cx="9833548" cy="4134678"/>
          </a:xfrm>
        </p:spPr>
        <p:txBody>
          <a:bodyPr>
            <a:normAutofit/>
          </a:bodyPr>
          <a:lstStyle/>
          <a:p>
            <a:pPr marL="0" indent="0">
              <a:buNone/>
            </a:pPr>
            <a:r>
              <a:rPr lang="en-US" sz="2400" b="1" dirty="0">
                <a:solidFill>
                  <a:srgbClr val="000000"/>
                </a:solidFill>
              </a:rPr>
              <a:t>Quality Improvement (QI): </a:t>
            </a:r>
          </a:p>
          <a:p>
            <a:pPr lvl="1"/>
            <a:r>
              <a:rPr lang="en-US" dirty="0">
                <a:solidFill>
                  <a:srgbClr val="000000"/>
                </a:solidFill>
              </a:rPr>
              <a:t>Reliable studies indicated that between 44,000 and 98,000 Americans die each year because of medical errors </a:t>
            </a:r>
          </a:p>
          <a:p>
            <a:pPr marL="457200" lvl="1" indent="0">
              <a:buNone/>
            </a:pPr>
            <a:endParaRPr lang="en-US" dirty="0">
              <a:solidFill>
                <a:srgbClr val="000000"/>
              </a:solidFill>
            </a:endParaRPr>
          </a:p>
          <a:p>
            <a:pPr lvl="1"/>
            <a:r>
              <a:rPr lang="en-US" dirty="0">
                <a:solidFill>
                  <a:srgbClr val="000000"/>
                </a:solidFill>
              </a:rPr>
              <a:t>Other studies  show that people with mental health or substance use problems , asthma, or diabetes receive care known to be effective only half the time </a:t>
            </a:r>
          </a:p>
          <a:p>
            <a:pPr marL="457200" lvl="1" indent="0">
              <a:buNone/>
            </a:pPr>
            <a:endParaRPr lang="en-US" dirty="0">
              <a:solidFill>
                <a:srgbClr val="000000"/>
              </a:solidFill>
            </a:endParaRPr>
          </a:p>
          <a:p>
            <a:pPr lvl="1"/>
            <a:r>
              <a:rPr lang="en-US" dirty="0">
                <a:solidFill>
                  <a:srgbClr val="000000"/>
                </a:solidFill>
              </a:rPr>
              <a:t>The system is not always customer friendly and has not adopted many practices routinely used in other service sectors to improve the consumer experience </a:t>
            </a:r>
          </a:p>
          <a:p>
            <a:pPr marL="457200" lvl="1" indent="0">
              <a:buNone/>
            </a:pPr>
            <a:endParaRPr lang="en-US" sz="1700" dirty="0">
              <a:solidFill>
                <a:srgbClr val="000000"/>
              </a:solidFill>
            </a:endParaRPr>
          </a:p>
        </p:txBody>
      </p:sp>
    </p:spTree>
    <p:extLst>
      <p:ext uri="{BB962C8B-B14F-4D97-AF65-F5344CB8AC3E}">
        <p14:creationId xmlns:p14="http://schemas.microsoft.com/office/powerpoint/2010/main" val="3651019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8EBBC-6B49-4D7C-B878-A8A3DF9CA9DA}"/>
              </a:ext>
            </a:extLst>
          </p:cNvPr>
          <p:cNvSpPr>
            <a:spLocks noGrp="1"/>
          </p:cNvSpPr>
          <p:nvPr>
            <p:ph type="title"/>
          </p:nvPr>
        </p:nvSpPr>
        <p:spPr>
          <a:xfrm>
            <a:off x="1136428" y="283007"/>
            <a:ext cx="7474172" cy="1325563"/>
          </a:xfrm>
        </p:spPr>
        <p:txBody>
          <a:bodyPr>
            <a:normAutofit/>
          </a:bodyPr>
          <a:lstStyle/>
          <a:p>
            <a:r>
              <a:rPr lang="en-US" dirty="0"/>
              <a:t>Major Issues and Concerns </a:t>
            </a:r>
          </a:p>
        </p:txBody>
      </p:sp>
      <p:sp>
        <p:nvSpPr>
          <p:cNvPr id="3" name="Content Placeholder 2">
            <a:extLst>
              <a:ext uri="{FF2B5EF4-FFF2-40B4-BE49-F238E27FC236}">
                <a16:creationId xmlns:a16="http://schemas.microsoft.com/office/drawing/2014/main" id="{26B33562-B770-45AA-900D-4ADC4EBB5F44}"/>
              </a:ext>
            </a:extLst>
          </p:cNvPr>
          <p:cNvSpPr>
            <a:spLocks noGrp="1"/>
          </p:cNvSpPr>
          <p:nvPr>
            <p:ph idx="1"/>
          </p:nvPr>
        </p:nvSpPr>
        <p:spPr>
          <a:xfrm>
            <a:off x="344557" y="1722783"/>
            <a:ext cx="8266043" cy="5234608"/>
          </a:xfrm>
        </p:spPr>
        <p:txBody>
          <a:bodyPr anchor="ctr">
            <a:normAutofit/>
          </a:bodyPr>
          <a:lstStyle/>
          <a:p>
            <a:pPr marL="0" indent="0">
              <a:buNone/>
            </a:pPr>
            <a:r>
              <a:rPr lang="en-US" sz="2000" b="1" dirty="0"/>
              <a:t>Improving access and coverage: </a:t>
            </a:r>
          </a:p>
          <a:p>
            <a:r>
              <a:rPr lang="en-US" sz="2000" dirty="0"/>
              <a:t>Millions of Americans still lack insurance coverage, and millions more have inadequate coverage for acute care</a:t>
            </a:r>
          </a:p>
          <a:p>
            <a:r>
              <a:rPr lang="en-US" sz="2000" dirty="0"/>
              <a:t>The federal health reform, the Patient Protection and Affordable Care Act (ACA; Obamacare), has dramatically reduced the number of people who lack insurance coverage, though gaps in coverage still persist </a:t>
            </a:r>
          </a:p>
          <a:p>
            <a:r>
              <a:rPr lang="en-US" sz="2000" dirty="0"/>
              <a:t>Many states have chosen not to adopt some of the expansions for low-income residents because of political opposition</a:t>
            </a:r>
          </a:p>
          <a:p>
            <a:r>
              <a:rPr lang="en-US" sz="2000" dirty="0"/>
              <a:t>Even when Americans have insurance coverage, access to health care is not always ensured </a:t>
            </a:r>
          </a:p>
          <a:p>
            <a:r>
              <a:rPr lang="en-US" sz="2000" dirty="0"/>
              <a:t>Many rural areas, for example, have shortages of doctors and other providers, and many doctors refuse to see patients with certain types of health insurance  because of low payment rates (i.e. Medicaid) </a:t>
            </a:r>
          </a:p>
        </p:txBody>
      </p:sp>
      <p:sp>
        <p:nvSpPr>
          <p:cNvPr id="22" name="Rectangle 9">
            <a:extLst>
              <a:ext uri="{FF2B5EF4-FFF2-40B4-BE49-F238E27FC236}">
                <a16:creationId xmlns:a16="http://schemas.microsoft.com/office/drawing/2014/main" id="{59A309A7-1751-4ABE-A3C1-EEC40366AD8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Hospital">
            <a:extLst>
              <a:ext uri="{FF2B5EF4-FFF2-40B4-BE49-F238E27FC236}">
                <a16:creationId xmlns:a16="http://schemas.microsoft.com/office/drawing/2014/main" id="{869C884C-A760-4C38-AAA5-A4D4C85D9CD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2918988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F068C-9368-4D38-ACF1-DD857EBBCF2F}"/>
              </a:ext>
            </a:extLst>
          </p:cNvPr>
          <p:cNvSpPr>
            <a:spLocks noGrp="1"/>
          </p:cNvSpPr>
          <p:nvPr>
            <p:ph type="title"/>
          </p:nvPr>
        </p:nvSpPr>
        <p:spPr/>
        <p:txBody>
          <a:bodyPr/>
          <a:lstStyle/>
          <a:p>
            <a:r>
              <a:rPr lang="en-US" dirty="0"/>
              <a:t>Major Issues and Concerns </a:t>
            </a:r>
          </a:p>
        </p:txBody>
      </p:sp>
      <p:sp>
        <p:nvSpPr>
          <p:cNvPr id="3" name="Content Placeholder 2">
            <a:extLst>
              <a:ext uri="{FF2B5EF4-FFF2-40B4-BE49-F238E27FC236}">
                <a16:creationId xmlns:a16="http://schemas.microsoft.com/office/drawing/2014/main" id="{B0BD9FD4-AF64-4E15-9C87-7F2924F5E556}"/>
              </a:ext>
            </a:extLst>
          </p:cNvPr>
          <p:cNvSpPr>
            <a:spLocks noGrp="1"/>
          </p:cNvSpPr>
          <p:nvPr>
            <p:ph idx="1"/>
          </p:nvPr>
        </p:nvSpPr>
        <p:spPr/>
        <p:txBody>
          <a:bodyPr/>
          <a:lstStyle/>
          <a:p>
            <a:pPr marL="0" indent="0">
              <a:buNone/>
            </a:pPr>
            <a:r>
              <a:rPr lang="en-US" b="1" dirty="0"/>
              <a:t>Slowing the growth of health care expenditures: </a:t>
            </a:r>
          </a:p>
          <a:p>
            <a:pPr lvl="1"/>
            <a:r>
              <a:rPr lang="en-US" dirty="0"/>
              <a:t>Healthcare expenditures are simply the price of services multiplied by the volume (or number) of services  </a:t>
            </a:r>
          </a:p>
          <a:p>
            <a:pPr lvl="1"/>
            <a:r>
              <a:rPr lang="en-US" dirty="0"/>
              <a:t>Total expenditures are growing much more rapidly  than the rest of the economy because both prices and volume of services have increased over the past 50 years </a:t>
            </a:r>
          </a:p>
          <a:p>
            <a:pPr lvl="1"/>
            <a:r>
              <a:rPr lang="en-US" dirty="0"/>
              <a:t>To keep health care affordable  for middle-class and low-income residents-as well as for taxpayers and employers- we need to devise ways to moderate the ever-increasing share of our nation’s economy devoted to healthcare </a:t>
            </a:r>
          </a:p>
          <a:p>
            <a:pPr lvl="1"/>
            <a:r>
              <a:rPr lang="en-US" dirty="0"/>
              <a:t>Though there’s been progress in bringing costs down, this progress has helped businesses and government payers of care much more than it has helped individuals who have to buy health insurance in the private market place </a:t>
            </a:r>
          </a:p>
        </p:txBody>
      </p:sp>
    </p:spTree>
    <p:extLst>
      <p:ext uri="{BB962C8B-B14F-4D97-AF65-F5344CB8AC3E}">
        <p14:creationId xmlns:p14="http://schemas.microsoft.com/office/powerpoint/2010/main" val="1262543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13348E-44A9-4B31-82E9-E725BC6BEAA8}"/>
              </a:ext>
            </a:extLst>
          </p:cNvPr>
          <p:cNvSpPr>
            <a:spLocks noGrp="1"/>
          </p:cNvSpPr>
          <p:nvPr>
            <p:ph type="title"/>
          </p:nvPr>
        </p:nvSpPr>
        <p:spPr>
          <a:xfrm>
            <a:off x="838200" y="631825"/>
            <a:ext cx="10515600" cy="1325563"/>
          </a:xfrm>
        </p:spPr>
        <p:txBody>
          <a:bodyPr>
            <a:normAutofit/>
          </a:bodyPr>
          <a:lstStyle/>
          <a:p>
            <a:r>
              <a:rPr lang="en-US" dirty="0"/>
              <a:t>Major Issues and Concerns </a:t>
            </a:r>
          </a:p>
        </p:txBody>
      </p:sp>
      <p:sp>
        <p:nvSpPr>
          <p:cNvPr id="3" name="Content Placeholder 2">
            <a:extLst>
              <a:ext uri="{FF2B5EF4-FFF2-40B4-BE49-F238E27FC236}">
                <a16:creationId xmlns:a16="http://schemas.microsoft.com/office/drawing/2014/main" id="{FC576502-3A6D-4D84-8948-63FB7C42C13D}"/>
              </a:ext>
            </a:extLst>
          </p:cNvPr>
          <p:cNvSpPr>
            <a:spLocks noGrp="1"/>
          </p:cNvSpPr>
          <p:nvPr>
            <p:ph idx="1"/>
          </p:nvPr>
        </p:nvSpPr>
        <p:spPr>
          <a:xfrm>
            <a:off x="838200" y="2057400"/>
            <a:ext cx="10515600" cy="3871762"/>
          </a:xfrm>
        </p:spPr>
        <p:txBody>
          <a:bodyPr>
            <a:normAutofit/>
          </a:bodyPr>
          <a:lstStyle/>
          <a:p>
            <a:pPr marL="0" indent="0">
              <a:buNone/>
            </a:pPr>
            <a:r>
              <a:rPr lang="en-US" sz="2400" b="1"/>
              <a:t>Encouraging healthy behavior: </a:t>
            </a:r>
          </a:p>
          <a:p>
            <a:r>
              <a:rPr lang="en-US" sz="2400"/>
              <a:t>Healthy behavior can help people avoid disease and injury or prevent disease or injury from getting worse </a:t>
            </a:r>
          </a:p>
          <a:p>
            <a:r>
              <a:rPr lang="en-US" sz="2400"/>
              <a:t>For millions of Americans, leading healthy lives is not of the highest priority relative to other more pressing factors in their lives </a:t>
            </a:r>
          </a:p>
          <a:p>
            <a:r>
              <a:rPr lang="en-US" sz="2400"/>
              <a:t>There is a great need to identify effective prevention programs and establish ways to make our social and built environments more encouraging of healthy choices </a:t>
            </a:r>
          </a:p>
          <a:p>
            <a:pPr marL="0" indent="0">
              <a:buNone/>
            </a:pPr>
            <a:endParaRPr lang="en-US" sz="2400"/>
          </a:p>
        </p:txBody>
      </p:sp>
    </p:spTree>
    <p:extLst>
      <p:ext uri="{BB962C8B-B14F-4D97-AF65-F5344CB8AC3E}">
        <p14:creationId xmlns:p14="http://schemas.microsoft.com/office/powerpoint/2010/main" val="36615787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211</TotalTime>
  <Words>1679</Words>
  <Application>Microsoft Office PowerPoint</Application>
  <PresentationFormat>Widescreen</PresentationFormat>
  <Paragraphs>109</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The Challenge of Health Care Delivery and Health Policy </vt:lpstr>
      <vt:lpstr>Major Characteristics </vt:lpstr>
      <vt:lpstr>Major Characteristics </vt:lpstr>
      <vt:lpstr>Major Characteristics </vt:lpstr>
      <vt:lpstr>Major Characteristics </vt:lpstr>
      <vt:lpstr>Major Issues and Concerns </vt:lpstr>
      <vt:lpstr>Major Issues and Concerns </vt:lpstr>
      <vt:lpstr>Major Issues and Concerns </vt:lpstr>
      <vt:lpstr>Major Issues and Concerns </vt:lpstr>
      <vt:lpstr>Major Issues and Concerns </vt:lpstr>
      <vt:lpstr>Major Issues and Concerns </vt:lpstr>
      <vt:lpstr>Major Issues and Concerns </vt:lpstr>
      <vt:lpstr>Major Issues and Concerns </vt:lpstr>
      <vt:lpstr>Key Stakeholders in the Health System </vt:lpstr>
      <vt:lpstr>Key Stakeholders in the Health System </vt:lpstr>
      <vt:lpstr>Key Stakeholders in the Health System </vt:lpstr>
      <vt:lpstr>Key Stakeholders in the Health System </vt:lpstr>
      <vt:lpstr>Key Stakeholders in the Health System </vt:lpstr>
      <vt:lpstr>Key Stakeholders in the Health System </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Challenge of Health Care Delivery and Health Policy</dc:title>
  <dc:creator>Vanessa</dc:creator>
  <cp:lastModifiedBy>Vanessa Nicholson</cp:lastModifiedBy>
  <cp:revision>5</cp:revision>
  <dcterms:created xsi:type="dcterms:W3CDTF">2019-08-22T19:15:44Z</dcterms:created>
  <dcterms:modified xsi:type="dcterms:W3CDTF">2021-01-19T15:13:19Z</dcterms:modified>
</cp:coreProperties>
</file>